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325" r:id="rId6"/>
    <p:sldId id="326" r:id="rId7"/>
    <p:sldId id="259" r:id="rId8"/>
    <p:sldId id="260" r:id="rId9"/>
    <p:sldId id="327" r:id="rId10"/>
    <p:sldId id="328" r:id="rId11"/>
    <p:sldId id="262" r:id="rId12"/>
    <p:sldId id="288" r:id="rId13"/>
    <p:sldId id="263" r:id="rId14"/>
    <p:sldId id="279" r:id="rId15"/>
    <p:sldId id="280" r:id="rId16"/>
    <p:sldId id="282" r:id="rId17"/>
    <p:sldId id="283" r:id="rId18"/>
    <p:sldId id="284" r:id="rId19"/>
    <p:sldId id="264" r:id="rId20"/>
    <p:sldId id="286" r:id="rId21"/>
    <p:sldId id="285" r:id="rId22"/>
    <p:sldId id="287" r:id="rId23"/>
    <p:sldId id="329" r:id="rId24"/>
    <p:sldId id="324" r:id="rId25"/>
    <p:sldId id="278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9F00"/>
    <a:srgbClr val="56B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2746" autoAdjust="0"/>
  </p:normalViewPr>
  <p:slideViewPr>
    <p:cSldViewPr snapToGrid="0">
      <p:cViewPr varScale="1">
        <p:scale>
          <a:sx n="52" d="100"/>
          <a:sy n="52" d="100"/>
        </p:scale>
        <p:origin x="1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D439-9BAA-42B0-9469-E7FF78C98097}" type="datetimeFigureOut">
              <a:rPr lang="en-CA" smtClean="0"/>
              <a:t>2024-09-28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DA424-85A5-4B24-99C7-00F6CED18B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53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“rules” of the game first</a:t>
            </a:r>
          </a:p>
          <a:p>
            <a:r>
              <a:rPr lang="en-CA" dirty="0"/>
              <a:t>	- You get points for staying alive the longest</a:t>
            </a:r>
          </a:p>
          <a:p>
            <a:r>
              <a:rPr lang="en-CA" dirty="0"/>
              <a:t>	- You need to eat, otherwise you get penalized, and eventually die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940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16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8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796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840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915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055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616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015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989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2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443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78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 you’re playing multiplayer:</a:t>
            </a:r>
          </a:p>
          <a:p>
            <a:r>
              <a:rPr lang="en-CA" dirty="0"/>
              <a:t>	- More individuals, can share the task between individuals</a:t>
            </a:r>
          </a:p>
          <a:p>
            <a:r>
              <a:rPr lang="en-CA" dirty="0"/>
              <a:t>	- In the best of cases, the task is COORDINATED, where gaps between individuals are minimized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418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the case of sentinel behaviour, the task is given to one individual at a time, constant vigilance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10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4508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944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722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CE4F-DD64-D858-64FD-75303B18B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E802A-309A-EA58-8426-4FB781ABE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524E8-C51B-48F7-BEAF-E8EA4E1E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6CB06-8990-412D-8936-BF29BE0D9407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61658-98F1-0767-5BD5-A4C3CEAC2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E2CF-9272-14BF-C205-A5D19A57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83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227-A8ED-1988-346F-CC127A6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C1706-543E-F02A-2575-CAA6E9FF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9F1D-A970-AB84-68C5-4473B29A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4F7B0-2468-4212-897B-B3CA01945273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AE7-C6D7-B9E6-922B-B435DDB0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8236-AFEE-1B19-3102-B622B232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13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4C018-A0FD-A44C-06C8-EC793459E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C100E-14D5-A5F2-1618-0F6EB0E82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F0AC-86CB-E23C-3386-98C2BCF9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C285-065A-4765-8793-F81FF1C0EEBC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55724-FCE7-6F6C-4AE7-FA7FC76D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F957-6A15-62EB-5DAF-07F8327D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33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7C0-7E42-E8BB-54A9-F5C50F5D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2B7B-8777-A8A5-C176-7E3876E1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E83C-A583-8DD2-0BA3-EA5F0E4D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C578-2B7A-4B7E-977C-4940291CB302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9BA94-982B-F5BF-0871-03D3BF30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F89A-7C15-CC34-D658-B26E3127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4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B354-B4E6-A1F0-9AC2-0B6C0C14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95D5C-98FB-D187-3F3F-AA89624BF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3CDD5-D775-0E16-E4A8-11E13525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5EB96-A89B-483C-A3A6-1D85A77C181F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05F64-B475-7D6A-85D2-AA4181C7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0764-3884-2581-16F9-CF0D3599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01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0F63-0BCB-4B01-B92F-197EC9D0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8A58-FD75-C729-9EE5-17B70D1F5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2C0CC-B5F5-3575-459F-EAA964E52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E6B1-C2A9-3A98-9D31-AC989A8B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C1776-F3EE-4568-A5E2-C8EFFE3BD69D}" type="datetime1">
              <a:rPr lang="en-CA" smtClean="0"/>
              <a:t>2024-09-28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803DB-192B-C7A7-F768-213B281A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B4F44-76D3-EA5C-F62B-015A755D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0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4B3B-6426-CA2D-5138-5E0352A6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9668E-3F58-ED39-2B09-F7D32D62B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6602B-5295-3018-ECF1-E5CE5C941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EE063-D528-229B-5058-90C29E26B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A616-46EB-E0E8-8A40-ACC7B7789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3B243-DCED-0B6D-811F-023102FB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4FB0-845B-40E6-9450-E7B1F671CC0B}" type="datetime1">
              <a:rPr lang="en-CA" smtClean="0"/>
              <a:t>2024-09-28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44853-66AD-3A3F-8672-31CE8A0B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8FF276-1ECD-0D62-FBD8-5C5A8DFA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8C46-3F37-A6B8-A4E4-31E40515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C807A-6385-259C-8926-88C4302A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4133-6C71-4C69-87D5-ED0196C11A22}" type="datetime1">
              <a:rPr lang="en-CA" smtClean="0"/>
              <a:t>2024-09-28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F74D1-2289-09C8-3B51-637849C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EAFF3-DACD-DDF8-2B6C-84C527A1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86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4AB1F-3560-2948-02EB-A16A8AEF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5D6-10BF-45C8-9AFE-CD7BE000A417}" type="datetime1">
              <a:rPr lang="en-CA" smtClean="0"/>
              <a:t>2024-09-28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78AF-CB8F-53ED-F755-2DCAEB8E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4F8-3A27-59E9-676A-5B1EDA07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11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7782-1FCF-A73C-8154-54E23442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21EF-E7DA-57B4-FA11-A7067349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0EB12-1791-AFB5-ACBC-94F37FFFB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8737-FF60-5AA5-59F1-CCADE9D8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EFAB-D434-4BF9-A35F-E8086B562C4E}" type="datetime1">
              <a:rPr lang="en-CA" smtClean="0"/>
              <a:t>2024-09-28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8A68-88EB-9FE8-CC97-E2394F5D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53599-E29A-3365-10CA-D2476479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0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D88A-0722-B7DF-C7EC-42EB183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52FFC-8E7C-5C84-E6E7-2C8D41E9A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40A95-88EA-759F-3E52-26FAEE088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F2E66-5BBF-C7EE-06B6-A8A5AFDA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7CE52-9AAC-49DF-8CAD-7D54F1B64A49}" type="datetime1">
              <a:rPr lang="en-CA" smtClean="0"/>
              <a:t>2024-09-28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028F0-1BA1-C165-7A91-EE05643E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7EB7-1C7E-8325-2C75-8CF9F447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12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903FD-E28F-85B9-C0D2-861347C3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69D55-5048-B954-ECD2-0EBC5D76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AF7C-C3CE-514B-BD61-517CBCD7F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3D03B-0BE8-4FA0-9AD8-4165AABB1BE2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E57F1-4255-603D-CF4F-A2742B071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1B912-6F5B-4225-111A-32D6E306E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1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.wdp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5.png"/><Relationship Id="rId2" Type="http://schemas.openxmlformats.org/officeDocument/2006/relationships/image" Target="../media/image16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8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1.svg"/><Relationship Id="rId18" Type="http://schemas.openxmlformats.org/officeDocument/2006/relationships/image" Target="../media/image5.png"/><Relationship Id="rId3" Type="http://schemas.openxmlformats.org/officeDocument/2006/relationships/image" Target="../media/image370.png"/><Relationship Id="rId21" Type="http://schemas.microsoft.com/office/2007/relationships/hdphoto" Target="../media/hdphoto2.wdp"/><Relationship Id="rId7" Type="http://schemas.openxmlformats.org/officeDocument/2006/relationships/image" Target="../media/image30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9.svg"/><Relationship Id="rId5" Type="http://schemas.openxmlformats.org/officeDocument/2006/relationships/image" Target="../media/image28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39.svg"/><Relationship Id="rId14" Type="http://schemas.openxmlformats.org/officeDocument/2006/relationships/image" Target="../media/image22.png"/><Relationship Id="rId2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9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B193-8EA8-D5CB-A349-A14CCCE96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343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dirty="0"/>
              <a:t>Sentinel behaviour in mammalian and avian species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E39-A571-2EC7-47FA-F5796A1F6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6726"/>
            <a:ext cx="9144000" cy="1776548"/>
          </a:xfrm>
        </p:spPr>
        <p:txBody>
          <a:bodyPr>
            <a:normAutofit/>
          </a:bodyPr>
          <a:lstStyle/>
          <a:p>
            <a:r>
              <a:rPr lang="en-CA" dirty="0"/>
              <a:t>Alex Popescu, Dr. Kiyoko M. Gotanda</a:t>
            </a:r>
          </a:p>
          <a:p>
            <a:r>
              <a:rPr lang="en-CA" dirty="0"/>
              <a:t>Department of Biological Sciences, Brock University</a:t>
            </a:r>
          </a:p>
          <a:p>
            <a:r>
              <a:rPr lang="en-CA" dirty="0" err="1"/>
              <a:t>GRaD</a:t>
            </a:r>
            <a:r>
              <a:rPr lang="en-CA" dirty="0"/>
              <a:t>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BA960-5BDE-86FF-8FC9-71AB3203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295" y="0"/>
            <a:ext cx="3071705" cy="1854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4E6DD-253A-6339-3398-C4FAE70F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1F3CC-5BE3-3253-2E46-E5C5BA3EF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66677"/>
            <a:ext cx="2416629" cy="22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2C0C-A58E-E51D-B21F-DFEB8681F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Sentinel behaviour was originally thought to be a </a:t>
            </a:r>
            <a:r>
              <a:rPr lang="en-CA" b="1" dirty="0">
                <a:solidFill>
                  <a:srgbClr val="FF0000"/>
                </a:solidFill>
              </a:rPr>
              <a:t>selfless</a:t>
            </a:r>
            <a:r>
              <a:rPr lang="en-CA" dirty="0"/>
              <a:t> behaviour.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57D46-E5AB-6A59-0925-DEB7D64DA50C}"/>
              </a:ext>
            </a:extLst>
          </p:cNvPr>
          <p:cNvSpPr txBox="1"/>
          <p:nvPr/>
        </p:nvSpPr>
        <p:spPr>
          <a:xfrm>
            <a:off x="838200" y="5538768"/>
            <a:ext cx="9429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Costs of sentinel behaviour compensated by the actions of other sentinels.</a:t>
            </a:r>
          </a:p>
        </p:txBody>
      </p:sp>
      <p:pic>
        <p:nvPicPr>
          <p:cNvPr id="10" name="Graphic 9" descr="Repeat with solid fill">
            <a:extLst>
              <a:ext uri="{FF2B5EF4-FFF2-40B4-BE49-F238E27FC236}">
                <a16:creationId xmlns:a16="http://schemas.microsoft.com/office/drawing/2014/main" id="{9C1F3761-6140-FD86-0CB7-6C035A7C3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034" y="2809249"/>
            <a:ext cx="2229932" cy="2229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D61B34-AD03-A27B-4B75-FBF137D1493A}"/>
              </a:ext>
            </a:extLst>
          </p:cNvPr>
          <p:cNvSpPr txBox="1"/>
          <p:nvPr/>
        </p:nvSpPr>
        <p:spPr>
          <a:xfrm>
            <a:off x="2873066" y="4961353"/>
            <a:ext cx="143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Sentinel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7DF3C5-57A1-C64A-27CC-94D7965B1E37}"/>
              </a:ext>
            </a:extLst>
          </p:cNvPr>
          <p:cNvSpPr txBox="1"/>
          <p:nvPr/>
        </p:nvSpPr>
        <p:spPr>
          <a:xfrm>
            <a:off x="7483013" y="4961353"/>
            <a:ext cx="1373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Forage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7741FFA-CAC9-9ED8-B3CB-98A3C40BCB41}"/>
              </a:ext>
            </a:extLst>
          </p:cNvPr>
          <p:cNvCxnSpPr>
            <a:cxnSpLocks/>
          </p:cNvCxnSpPr>
          <p:nvPr/>
        </p:nvCxnSpPr>
        <p:spPr>
          <a:xfrm flipV="1">
            <a:off x="10074502" y="3405766"/>
            <a:ext cx="709453" cy="2586822"/>
          </a:xfrm>
          <a:prstGeom prst="curvedConnector3">
            <a:avLst>
              <a:gd name="adj1" fmla="val 244999"/>
            </a:avLst>
          </a:prstGeom>
          <a:ln w="1016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E828EE-B021-30F6-4D00-DD8FE4756A72}"/>
              </a:ext>
            </a:extLst>
          </p:cNvPr>
          <p:cNvSpPr txBox="1"/>
          <p:nvPr/>
        </p:nvSpPr>
        <p:spPr>
          <a:xfrm>
            <a:off x="1332536" y="2838672"/>
            <a:ext cx="25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6CA5B-752E-39A1-6C8E-CA9CE0818141}"/>
              </a:ext>
            </a:extLst>
          </p:cNvPr>
          <p:cNvSpPr txBox="1"/>
          <p:nvPr/>
        </p:nvSpPr>
        <p:spPr>
          <a:xfrm>
            <a:off x="6548380" y="2466923"/>
            <a:ext cx="326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 Foraging efficiency</a:t>
            </a:r>
          </a:p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 Predation risk</a:t>
            </a:r>
            <a:endParaRPr lang="en-CA" sz="2400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AE2EC3-7B4E-F4A8-9E7A-7BA23FAFE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418" flipH="1">
            <a:off x="2740586" y="3549257"/>
            <a:ext cx="1850577" cy="851266"/>
          </a:xfrm>
          <a:prstGeom prst="rect">
            <a:avLst/>
          </a:prstGeom>
        </p:spPr>
      </p:pic>
      <p:pic>
        <p:nvPicPr>
          <p:cNvPr id="6" name="Picture 5" descr="A silhouette of a meerkat&#10;&#10;Description automatically generated">
            <a:extLst>
              <a:ext uri="{FF2B5EF4-FFF2-40B4-BE49-F238E27FC236}">
                <a16:creationId xmlns:a16="http://schemas.microsoft.com/office/drawing/2014/main" id="{4907686B-50F9-10CD-8DA3-E7681144B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13" y="2605060"/>
            <a:ext cx="1283074" cy="1385719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686B60-1B41-27ED-FC40-5E5E60AE3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418" flipH="1">
            <a:off x="9650104" y="3573247"/>
            <a:ext cx="1240789" cy="570763"/>
          </a:xfrm>
          <a:prstGeom prst="rect">
            <a:avLst/>
          </a:prstGeom>
        </p:spPr>
      </p:pic>
      <p:pic>
        <p:nvPicPr>
          <p:cNvPr id="17" name="Picture 16" descr="A silhouette of a meerkat&#10;&#10;Description automatically generated">
            <a:extLst>
              <a:ext uri="{FF2B5EF4-FFF2-40B4-BE49-F238E27FC236}">
                <a16:creationId xmlns:a16="http://schemas.microsoft.com/office/drawing/2014/main" id="{012DD56C-FB95-F796-5DC7-721C52A3F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33" y="3011704"/>
            <a:ext cx="772770" cy="834591"/>
          </a:xfrm>
          <a:prstGeom prst="rect">
            <a:avLst/>
          </a:prstGeom>
        </p:spPr>
      </p:pic>
      <p:pic>
        <p:nvPicPr>
          <p:cNvPr id="26" name="Picture 25" descr="A black silhouette of a dog&#10;&#10;Description automatically generated">
            <a:extLst>
              <a:ext uri="{FF2B5EF4-FFF2-40B4-BE49-F238E27FC236}">
                <a16:creationId xmlns:a16="http://schemas.microsoft.com/office/drawing/2014/main" id="{30A1CBB4-200D-E615-FA1E-C21AAA557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082" y="3572763"/>
            <a:ext cx="1657735" cy="110184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62FB2D-2E7D-5561-ED2D-21F222E4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67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525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More recently, empirical studies support the </a:t>
            </a:r>
            <a:r>
              <a:rPr lang="en-CA" sz="2800" b="1" dirty="0">
                <a:solidFill>
                  <a:srgbClr val="0070C0"/>
                </a:solidFill>
              </a:rPr>
              <a:t>selfish</a:t>
            </a:r>
            <a:r>
              <a:rPr lang="en-CA" sz="2800" dirty="0"/>
              <a:t>, state-dependent model for sentinel behaviour.</a:t>
            </a:r>
          </a:p>
          <a:p>
            <a:endParaRPr lang="en-C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04AD7-6B56-62B0-C092-E12E46DFECFA}"/>
              </a:ext>
            </a:extLst>
          </p:cNvPr>
          <p:cNvSpPr txBox="1"/>
          <p:nvPr/>
        </p:nvSpPr>
        <p:spPr>
          <a:xfrm>
            <a:off x="838200" y="4043927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Decision to perform sentinel behaviour dependent on individual’s energetic state &amp; need for safety.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344DC-6E4B-86DE-6968-DA3360FBFA14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CB51BEB-74E0-696C-8836-C8C95F29E1ED}"/>
              </a:ext>
            </a:extLst>
          </p:cNvPr>
          <p:cNvCxnSpPr>
            <a:cxnSpLocks/>
            <a:endCxn id="65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968390-FD29-F7A1-BA52-AE1311F6D0EC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515F82D5-19BB-76A2-AB0E-3CF9487B0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8323" y="4237713"/>
            <a:ext cx="914400" cy="914400"/>
          </a:xfrm>
          <a:prstGeom prst="rect">
            <a:avLst/>
          </a:prstGeom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FBB4A8F-A17D-84D2-1BA0-7DB4768235B0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130BFCD-2389-996C-C039-A874EEC59C35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2E1E9D82-508B-77A1-12E4-C19611B685D3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D98CC02-970C-DBDB-322A-BCEEB9B94062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E9CCDE6-B42E-65CF-5AE4-B139CBDFBE27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EEEFD52-12A7-58DE-1683-6498807CF4B5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63" name="Graphic 62" descr="Full battery with solid fill">
            <a:extLst>
              <a:ext uri="{FF2B5EF4-FFF2-40B4-BE49-F238E27FC236}">
                <a16:creationId xmlns:a16="http://schemas.microsoft.com/office/drawing/2014/main" id="{1371D95E-C0C2-8046-C0E5-5FCC5B829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65" name="Graphic 64" descr="Battery with solid fill">
            <a:extLst>
              <a:ext uri="{FF2B5EF4-FFF2-40B4-BE49-F238E27FC236}">
                <a16:creationId xmlns:a16="http://schemas.microsoft.com/office/drawing/2014/main" id="{AADACDD2-D0C3-CA5C-42FF-96F4DDC45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67" name="Graphic 66" descr="Battery charging with solid fill">
            <a:extLst>
              <a:ext uri="{FF2B5EF4-FFF2-40B4-BE49-F238E27FC236}">
                <a16:creationId xmlns:a16="http://schemas.microsoft.com/office/drawing/2014/main" id="{6DA549C4-D63D-3371-BFF2-DC0CE1174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9D050B2F-AC8F-6FC1-D038-C0064519C4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Empty battery with solid fill">
            <a:extLst>
              <a:ext uri="{FF2B5EF4-FFF2-40B4-BE49-F238E27FC236}">
                <a16:creationId xmlns:a16="http://schemas.microsoft.com/office/drawing/2014/main" id="{94591CCA-D1EC-C1B2-94F9-F971A7FA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3" name="Picture 2" descr="A silhouette of a meerkat&#10;&#10;Description automatically generated">
            <a:extLst>
              <a:ext uri="{FF2B5EF4-FFF2-40B4-BE49-F238E27FC236}">
                <a16:creationId xmlns:a16="http://schemas.microsoft.com/office/drawing/2014/main" id="{C90A85ED-949D-16D2-0022-C3AC16D2A9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8" name="Picture 7" descr="A black silhouette of a dog&#10;&#10;Description automatically generated">
            <a:extLst>
              <a:ext uri="{FF2B5EF4-FFF2-40B4-BE49-F238E27FC236}">
                <a16:creationId xmlns:a16="http://schemas.microsoft.com/office/drawing/2014/main" id="{E8D68BED-EF69-2B9D-094F-D413EDA32D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DD7538-B1B9-1357-2CEF-AC91EE6B9E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11" name="Picture 10" descr="A silhouette of a meerkat&#10;&#10;Description automatically generated">
            <a:extLst>
              <a:ext uri="{FF2B5EF4-FFF2-40B4-BE49-F238E27FC236}">
                <a16:creationId xmlns:a16="http://schemas.microsoft.com/office/drawing/2014/main" id="{26044DE6-6458-DF05-285A-590D213BC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78E0-5ED8-A5C9-2EF0-EC41834F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5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/>
      <p:bldP spid="58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Decisions, decisions…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4671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2800" dirty="0"/>
              <a:t>This decision could be affected by </a:t>
            </a:r>
            <a:r>
              <a:rPr lang="en-CA" sz="2800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sz="2800" dirty="0"/>
              <a:t> and </a:t>
            </a:r>
            <a:r>
              <a:rPr lang="en-CA" sz="2800" b="1" dirty="0">
                <a:solidFill>
                  <a:srgbClr val="7030A0"/>
                </a:solidFill>
              </a:rPr>
              <a:t>extrinsic factors</a:t>
            </a:r>
            <a:r>
              <a:rPr lang="en-CA" sz="28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65C6D7-11CD-B7CC-4CAF-64FC88C24639}"/>
              </a:ext>
            </a:extLst>
          </p:cNvPr>
          <p:cNvSpPr txBox="1"/>
          <p:nvPr/>
        </p:nvSpPr>
        <p:spPr>
          <a:xfrm>
            <a:off x="838200" y="3924192"/>
            <a:ext cx="4671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Understanding the effects and interactions between these factors can provide insights into the decision-making of similar behaviours.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9060CE-A2EF-57DC-B304-B8F9AC5F64C8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57" name="Connector: Curved 19">
            <a:extLst>
              <a:ext uri="{FF2B5EF4-FFF2-40B4-BE49-F238E27FC236}">
                <a16:creationId xmlns:a16="http://schemas.microsoft.com/office/drawing/2014/main" id="{3434F415-7A28-B042-F8B7-5D22B2A5B671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FF32BE2-954E-BFA3-38D1-4AEF5944A50B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45FDBD69-3D48-3C21-D486-7997D8306EEB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9E03F61-3796-BF32-D91E-A457DE9F4129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4FDF6FA2-9DF4-7376-C945-DB47B5D850D2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03FAFBF-E90B-878C-D90D-95320510F1B8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A9458F2E-0FD9-18E6-2E5F-1219960D99AC}"/>
              </a:ext>
            </a:extLst>
          </p:cNvPr>
          <p:cNvCxnSpPr>
            <a:cxnSpLocks/>
            <a:stCxn id="80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813D5D9-9D1F-F48C-E079-30D98DCE4DF2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72" name="Graphic 71" descr="Full battery with solid fill">
            <a:extLst>
              <a:ext uri="{FF2B5EF4-FFF2-40B4-BE49-F238E27FC236}">
                <a16:creationId xmlns:a16="http://schemas.microsoft.com/office/drawing/2014/main" id="{47170DDC-17B6-2467-9AB6-0AC826920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73" name="Graphic 72" descr="Battery with solid fill">
            <a:extLst>
              <a:ext uri="{FF2B5EF4-FFF2-40B4-BE49-F238E27FC236}">
                <a16:creationId xmlns:a16="http://schemas.microsoft.com/office/drawing/2014/main" id="{9AD84AE6-8D3F-EFB3-9B9E-6EDDCECBF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74" name="Graphic 73" descr="Battery charging with solid fill">
            <a:extLst>
              <a:ext uri="{FF2B5EF4-FFF2-40B4-BE49-F238E27FC236}">
                <a16:creationId xmlns:a16="http://schemas.microsoft.com/office/drawing/2014/main" id="{F85799E9-24C3-2848-AD90-1BD935F6F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0BF46463-1ED7-3017-3262-C2262C8875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Empty battery with solid fill">
            <a:extLst>
              <a:ext uri="{FF2B5EF4-FFF2-40B4-BE49-F238E27FC236}">
                <a16:creationId xmlns:a16="http://schemas.microsoft.com/office/drawing/2014/main" id="{E78EABA5-9433-DCFB-FE26-472100636D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77" name="Picture 76" descr="A silhouette of a meerkat&#10;&#10;Description automatically generated">
            <a:extLst>
              <a:ext uri="{FF2B5EF4-FFF2-40B4-BE49-F238E27FC236}">
                <a16:creationId xmlns:a16="http://schemas.microsoft.com/office/drawing/2014/main" id="{7318FA61-455F-DA15-E351-DBC6338E5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78" name="Picture 77" descr="A black silhouette of a dog&#10;&#10;Description automatically generated">
            <a:extLst>
              <a:ext uri="{FF2B5EF4-FFF2-40B4-BE49-F238E27FC236}">
                <a16:creationId xmlns:a16="http://schemas.microsoft.com/office/drawing/2014/main" id="{F2FE3D86-6D11-4EA9-3141-7625201CA3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79" name="Picture 7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372C32-305B-5201-A2C0-EAE9EE242A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80" name="Picture 79" descr="A silhouette of a meerkat&#10;&#10;Description automatically generated">
            <a:extLst>
              <a:ext uri="{FF2B5EF4-FFF2-40B4-BE49-F238E27FC236}">
                <a16:creationId xmlns:a16="http://schemas.microsoft.com/office/drawing/2014/main" id="{737F29F9-153D-A4EA-6363-C3FCEC3EF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5A791-736D-08E4-2106-0E134692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EF88-62F7-F6FB-5484-D6A41FD8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100380"/>
          </a:xfrm>
        </p:spPr>
        <p:txBody>
          <a:bodyPr anchor="b">
            <a:normAutofit/>
          </a:bodyPr>
          <a:lstStyle/>
          <a:p>
            <a:r>
              <a:rPr lang="en-CA" sz="54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B600-4B8E-9009-C74D-5AB66452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739900"/>
            <a:ext cx="7560564" cy="402940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CA" dirty="0"/>
              <a:t>We searched Web of Sciences on Nov. 1</a:t>
            </a:r>
            <a:r>
              <a:rPr lang="en-CA" baseline="30000" dirty="0"/>
              <a:t>st</a:t>
            </a:r>
            <a:r>
              <a:rPr lang="en-CA" dirty="0"/>
              <a:t>, 2022</a:t>
            </a:r>
          </a:p>
          <a:p>
            <a:pPr marL="0" indent="0">
              <a:buNone/>
            </a:pPr>
            <a:r>
              <a:rPr lang="en-CA" dirty="0"/>
              <a:t>- “Sentinel AND </a:t>
            </a:r>
            <a:r>
              <a:rPr lang="en-CA" dirty="0" err="1"/>
              <a:t>Behavio</a:t>
            </a:r>
            <a:r>
              <a:rPr lang="en-CA" dirty="0"/>
              <a:t>*” as keywords</a:t>
            </a:r>
          </a:p>
          <a:p>
            <a:pPr marL="0" indent="0">
              <a:buNone/>
            </a:pPr>
            <a:r>
              <a:rPr lang="en-CA" dirty="0"/>
              <a:t>- Filtered by major concepts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BD2AA-A580-59A2-F690-A8030CCCE7EF}"/>
              </a:ext>
            </a:extLst>
          </p:cNvPr>
          <p:cNvSpPr txBox="1">
            <a:spLocks/>
          </p:cNvSpPr>
          <p:nvPr/>
        </p:nvSpPr>
        <p:spPr>
          <a:xfrm>
            <a:off x="630936" y="3429000"/>
            <a:ext cx="9224264" cy="27752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Inclusion criteria:</a:t>
            </a:r>
          </a:p>
          <a:p>
            <a:pPr>
              <a:buFontTx/>
              <a:buChar char="-"/>
            </a:pPr>
            <a:r>
              <a:rPr lang="en-CA" dirty="0"/>
              <a:t>Must be experimental</a:t>
            </a:r>
          </a:p>
          <a:p>
            <a:pPr>
              <a:buFontTx/>
              <a:buChar char="-"/>
            </a:pPr>
            <a:r>
              <a:rPr lang="en-CA" dirty="0"/>
              <a:t>Model species must be vertebrate and not aquatic</a:t>
            </a:r>
          </a:p>
          <a:p>
            <a:pPr>
              <a:buFontTx/>
              <a:buChar char="-"/>
            </a:pPr>
            <a:r>
              <a:rPr lang="en-CA" dirty="0"/>
              <a:t>Must be published after 1970</a:t>
            </a:r>
          </a:p>
          <a:p>
            <a:pPr>
              <a:buFontTx/>
              <a:buChar char="-"/>
            </a:pPr>
            <a:r>
              <a:rPr lang="en-CA" dirty="0"/>
              <a:t>Must be related to animal behaviour</a:t>
            </a:r>
          </a:p>
          <a:p>
            <a:pPr>
              <a:buFontTx/>
              <a:buChar char="-"/>
            </a:pPr>
            <a:r>
              <a:rPr lang="en-CA" dirty="0"/>
              <a:t>Must look at intra-specific sentinel behaviour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E67B9-3452-225E-3EBE-AE5A697A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14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397B-B0DB-2499-C080-C6DA38CE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785614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Search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8359-3082-AF85-DC77-88ACC2B2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189258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Search string returned 364 records.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After screening, we retained 42 studies that fit our inclusion criteria.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0CDC9-68B3-EEF2-E7E8-95B8E7A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14</a:t>
            </a:fld>
            <a:endParaRPr lang="en-CA"/>
          </a:p>
        </p:txBody>
      </p:sp>
      <p:pic>
        <p:nvPicPr>
          <p:cNvPr id="8" name="Picture 7" descr="A flowchart of a flowchart&#10;&#10;Description automatically generated">
            <a:extLst>
              <a:ext uri="{FF2B5EF4-FFF2-40B4-BE49-F238E27FC236}">
                <a16:creationId xmlns:a16="http://schemas.microsoft.com/office/drawing/2014/main" id="{31AD0A99-F489-BDC4-39E5-F314208F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16" y="600216"/>
            <a:ext cx="6321368" cy="56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77C3-8EDB-2A74-A3C5-0244EF1C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Trends observed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75FEC-BE51-6C88-E02D-FA9EAC80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504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effects of several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and </a:t>
            </a: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were common in both mammalian and avian species, including:</a:t>
            </a:r>
          </a:p>
          <a:p>
            <a:pPr>
              <a:buFontTx/>
              <a:buChar char="-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factors such as sex, body mass, and satiation</a:t>
            </a:r>
          </a:p>
          <a:p>
            <a:pPr>
              <a:buFontTx/>
              <a:buChar char="-"/>
            </a:pP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such as dominance, group size, and risk</a:t>
            </a:r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Many factors are </a:t>
            </a:r>
            <a:r>
              <a:rPr lang="en-CA" b="1" dirty="0"/>
              <a:t>energy-related</a:t>
            </a:r>
            <a:r>
              <a:rPr lang="en-CA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F5B1-53B4-0E79-CA2D-BA3B2D6E49E1}"/>
              </a:ext>
            </a:extLst>
          </p:cNvPr>
          <p:cNvSpPr txBox="1"/>
          <p:nvPr/>
        </p:nvSpPr>
        <p:spPr>
          <a:xfrm>
            <a:off x="838200" y="52792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An interaction between </a:t>
            </a:r>
            <a:r>
              <a:rPr lang="en-CA" sz="2800" b="1" dirty="0">
                <a:solidFill>
                  <a:schemeClr val="accent2">
                    <a:lumMod val="75000"/>
                  </a:schemeClr>
                </a:solidFill>
              </a:rPr>
              <a:t>sex</a:t>
            </a:r>
            <a:r>
              <a:rPr lang="en-CA" sz="2800" dirty="0"/>
              <a:t> and </a:t>
            </a:r>
            <a:r>
              <a:rPr lang="en-CA" sz="2800" b="1" dirty="0">
                <a:solidFill>
                  <a:srgbClr val="7030A0"/>
                </a:solidFill>
              </a:rPr>
              <a:t>dominance</a:t>
            </a:r>
            <a:r>
              <a:rPr lang="en-CA" sz="2800" dirty="0"/>
              <a:t> was often reported.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90731-3567-7A0A-B878-42FE9435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92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081362-AD60-4FB6-831A-1457CDFE8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3208"/>
              </p:ext>
            </p:extLst>
          </p:nvPr>
        </p:nvGraphicFramePr>
        <p:xfrm>
          <a:off x="2566985" y="1201050"/>
          <a:ext cx="7058030" cy="540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360172012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10597298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918063882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r>
                        <a:rPr lang="en-CA" sz="28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Highest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Lowest 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5168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2307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Body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23813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Satiation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88671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rgbClr val="7030A0"/>
                          </a:solidFill>
                        </a:rPr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62140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925"/>
          </a:xfrm>
        </p:spPr>
        <p:txBody>
          <a:bodyPr>
            <a:normAutofit fontScale="90000"/>
          </a:bodyPr>
          <a:lstStyle/>
          <a:p>
            <a:r>
              <a:rPr lang="en-CA" dirty="0"/>
              <a:t>Energy-related factors</a:t>
            </a:r>
          </a:p>
        </p:txBody>
      </p:sp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C698BA90-E14F-FE25-BACD-467CC2DA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913" y="2331415"/>
            <a:ext cx="914400" cy="914400"/>
          </a:xfrm>
          <a:prstGeom prst="rect">
            <a:avLst/>
          </a:prstGeom>
        </p:spPr>
      </p:pic>
      <p:pic>
        <p:nvPicPr>
          <p:cNvPr id="30" name="Graphic 29" descr="Male with solid fill">
            <a:extLst>
              <a:ext uri="{FF2B5EF4-FFF2-40B4-BE49-F238E27FC236}">
                <a16:creationId xmlns:a16="http://schemas.microsoft.com/office/drawing/2014/main" id="{963D1F5E-410A-2094-1A19-8740F513B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2384797"/>
            <a:ext cx="914400" cy="914400"/>
          </a:xfrm>
          <a:prstGeom prst="rect">
            <a:avLst/>
          </a:prstGeom>
        </p:spPr>
      </p:pic>
      <p:pic>
        <p:nvPicPr>
          <p:cNvPr id="46" name="Graphic 45" descr="Group of people with solid fill">
            <a:extLst>
              <a:ext uri="{FF2B5EF4-FFF2-40B4-BE49-F238E27FC236}">
                <a16:creationId xmlns:a16="http://schemas.microsoft.com/office/drawing/2014/main" id="{02DEF37A-CEC7-84B3-D49D-5680F6234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913" y="5573070"/>
            <a:ext cx="914400" cy="914400"/>
          </a:xfrm>
          <a:prstGeom prst="rect">
            <a:avLst/>
          </a:prstGeom>
        </p:spPr>
      </p:pic>
      <p:pic>
        <p:nvPicPr>
          <p:cNvPr id="48" name="Graphic 47" descr="Group of women with solid fill">
            <a:extLst>
              <a:ext uri="{FF2B5EF4-FFF2-40B4-BE49-F238E27FC236}">
                <a16:creationId xmlns:a16="http://schemas.microsoft.com/office/drawing/2014/main" id="{494DBEAF-EA74-5F1F-ED2E-9D1171A64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799" y="5618515"/>
            <a:ext cx="914400" cy="914400"/>
          </a:xfrm>
          <a:prstGeom prst="rect">
            <a:avLst/>
          </a:prstGeom>
        </p:spPr>
      </p:pic>
      <p:pic>
        <p:nvPicPr>
          <p:cNvPr id="6" name="Picture 5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6DA19D7-A668-FD3B-E257-EEB1CE87BE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082" y="4513823"/>
            <a:ext cx="876062" cy="876062"/>
          </a:xfrm>
          <a:prstGeom prst="rect">
            <a:avLst/>
          </a:prstGeom>
        </p:spPr>
      </p:pic>
      <p:pic>
        <p:nvPicPr>
          <p:cNvPr id="7" name="Picture 6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B95A36D3-C181-496D-4E9B-A1617DFAE5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4510361"/>
            <a:ext cx="876061" cy="879524"/>
          </a:xfrm>
          <a:prstGeom prst="rect">
            <a:avLst/>
          </a:prstGeom>
        </p:spPr>
      </p:pic>
      <p:pic>
        <p:nvPicPr>
          <p:cNvPr id="29" name="Graphic 28" descr="Feather with solid fill">
            <a:extLst>
              <a:ext uri="{FF2B5EF4-FFF2-40B4-BE49-F238E27FC236}">
                <a16:creationId xmlns:a16="http://schemas.microsoft.com/office/drawing/2014/main" id="{5E5344B0-47A2-EE03-3B02-0D1569F374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913" y="3422619"/>
            <a:ext cx="914400" cy="914400"/>
          </a:xfrm>
          <a:prstGeom prst="rect">
            <a:avLst/>
          </a:prstGeom>
        </p:spPr>
      </p:pic>
      <p:pic>
        <p:nvPicPr>
          <p:cNvPr id="34" name="Picture 33" descr="A set of weights with text&#10;&#10;Description automatically generated with medium confidence">
            <a:extLst>
              <a:ext uri="{FF2B5EF4-FFF2-40B4-BE49-F238E27FC236}">
                <a16:creationId xmlns:a16="http://schemas.microsoft.com/office/drawing/2014/main" id="{B8CA17D4-4B44-76FA-631A-11305AFD23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27" b="89981" l="8702" r="89779">
                        <a14:foregroundMark x1="10221" y1="88439" x2="8702" y2="84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439" y="3283609"/>
            <a:ext cx="1661931" cy="11924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7BEB6-A203-2B4A-370B-017059E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0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7030A0"/>
                </a:solidFill>
              </a:rPr>
              <a:t>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306" y="2252591"/>
                <a:ext cx="5111658" cy="34386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dirty="0"/>
                  <a:t>	</a:t>
                </a:r>
                <a:r>
                  <a:rPr lang="en-CA" sz="4000" b="1" dirty="0"/>
                  <a:t>&gt;	   </a:t>
                </a:r>
                <a14:m>
                  <m:oMath xmlns:m="http://schemas.openxmlformats.org/officeDocument/2006/math">
                    <m:r>
                      <a:rPr lang="en-CA" sz="4000" b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sz="4000" b="1" dirty="0"/>
                  <a:t>	       &gt;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Dominant individuals perform more sentinel behaviour than subordinates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306" y="2252591"/>
                <a:ext cx="5111658" cy="3438660"/>
              </a:xfrm>
              <a:blipFill>
                <a:blip r:embed="rId3"/>
                <a:stretch>
                  <a:fillRect l="-2384" t="-47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8368323" y="5312229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70942" y="4764771"/>
            <a:ext cx="50662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Could be energy-related but also be a result of different benefits provided by the behaviour</a:t>
            </a:r>
          </a:p>
        </p:txBody>
      </p:sp>
      <p:pic>
        <p:nvPicPr>
          <p:cNvPr id="6" name="Graphic 5" descr="Female with solid fill">
            <a:extLst>
              <a:ext uri="{FF2B5EF4-FFF2-40B4-BE49-F238E27FC236}">
                <a16:creationId xmlns:a16="http://schemas.microsoft.com/office/drawing/2014/main" id="{B1EEC003-CE51-7525-1E5D-035266B13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6693" y="2020698"/>
            <a:ext cx="914400" cy="914400"/>
          </a:xfrm>
          <a:prstGeom prst="rect">
            <a:avLst/>
          </a:prstGeom>
        </p:spPr>
      </p:pic>
      <p:pic>
        <p:nvPicPr>
          <p:cNvPr id="7" name="Graphic 6" descr="Male with solid fill">
            <a:extLst>
              <a:ext uri="{FF2B5EF4-FFF2-40B4-BE49-F238E27FC236}">
                <a16:creationId xmlns:a16="http://schemas.microsoft.com/office/drawing/2014/main" id="{32235B0B-657D-470F-EBC1-9BD6FB9BC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942" y="2020698"/>
            <a:ext cx="914400" cy="914400"/>
          </a:xfrm>
          <a:prstGeom prst="rect">
            <a:avLst/>
          </a:prstGeom>
        </p:spPr>
      </p:pic>
      <p:pic>
        <p:nvPicPr>
          <p:cNvPr id="27" name="Graphic 26" descr="Male with solid fill">
            <a:extLst>
              <a:ext uri="{FF2B5EF4-FFF2-40B4-BE49-F238E27FC236}">
                <a16:creationId xmlns:a16="http://schemas.microsoft.com/office/drawing/2014/main" id="{90EA5B44-3CC4-7ABA-8F98-306DD6ED7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6008" y="2016796"/>
            <a:ext cx="914400" cy="914400"/>
          </a:xfrm>
          <a:prstGeom prst="rect">
            <a:avLst/>
          </a:prstGeom>
        </p:spPr>
      </p:pic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EF22D003-0B4D-4821-69A3-7C397324B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4771" y="2047877"/>
            <a:ext cx="914400" cy="914400"/>
          </a:xfrm>
          <a:prstGeom prst="rect">
            <a:avLst/>
          </a:prstGeom>
        </p:spPr>
      </p:pic>
      <p:pic>
        <p:nvPicPr>
          <p:cNvPr id="30" name="Graphic 29" descr="Crown with solid fill">
            <a:extLst>
              <a:ext uri="{FF2B5EF4-FFF2-40B4-BE49-F238E27FC236}">
                <a16:creationId xmlns:a16="http://schemas.microsoft.com/office/drawing/2014/main" id="{FB2AB624-7D70-F76C-86F4-92B868A40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942" y="1369806"/>
            <a:ext cx="914400" cy="914400"/>
          </a:xfrm>
          <a:prstGeom prst="rect">
            <a:avLst/>
          </a:prstGeom>
        </p:spPr>
      </p:pic>
      <p:pic>
        <p:nvPicPr>
          <p:cNvPr id="31" name="Graphic 30" descr="Crown with solid fill">
            <a:extLst>
              <a:ext uri="{FF2B5EF4-FFF2-40B4-BE49-F238E27FC236}">
                <a16:creationId xmlns:a16="http://schemas.microsoft.com/office/drawing/2014/main" id="{6D21C180-CF31-9B66-D016-821F6AB64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4408" y="1342998"/>
            <a:ext cx="914400" cy="914400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9E733F9E-5CE4-9957-F7DD-93CF216B51E7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BCD03-3562-3FCE-E065-E9E1C79CF8FD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29" name="Connector: Curved 19">
            <a:extLst>
              <a:ext uri="{FF2B5EF4-FFF2-40B4-BE49-F238E27FC236}">
                <a16:creationId xmlns:a16="http://schemas.microsoft.com/office/drawing/2014/main" id="{A7D60804-64B5-8745-FB98-9BD353F51840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ED13F3-4D3F-E3D1-B2EB-0772D3FB1FFE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7D792F96-B315-FB24-993F-C141BDAECD43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D85B1C-CF01-DD6D-15BA-3493A69C9CB1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103FA5C-1E08-D999-0AE8-BB37A89B6A00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5037B8-156D-A261-9762-8CF8C1370AE6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E4EF3DC-98D1-86CC-F8ED-F9129923E082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DD3BA7E-0BEE-F5D0-D4CE-E694B0639F10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41" name="Graphic 40" descr="Full battery with solid fill">
            <a:extLst>
              <a:ext uri="{FF2B5EF4-FFF2-40B4-BE49-F238E27FC236}">
                <a16:creationId xmlns:a16="http://schemas.microsoft.com/office/drawing/2014/main" id="{1918FB6F-F6D1-CBC4-036F-19A6CAC0C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42" name="Graphic 41" descr="Battery with solid fill">
            <a:extLst>
              <a:ext uri="{FF2B5EF4-FFF2-40B4-BE49-F238E27FC236}">
                <a16:creationId xmlns:a16="http://schemas.microsoft.com/office/drawing/2014/main" id="{FC864D82-BC42-D4C4-E489-DFC203077C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43" name="Graphic 42" descr="Battery charging with solid fill">
            <a:extLst>
              <a:ext uri="{FF2B5EF4-FFF2-40B4-BE49-F238E27FC236}">
                <a16:creationId xmlns:a16="http://schemas.microsoft.com/office/drawing/2014/main" id="{41FD3F43-7FB0-6471-FD3E-16E8DAF9C9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6E730F2-81BD-DAEA-02E1-2117A2146B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Empty battery with solid fill">
            <a:extLst>
              <a:ext uri="{FF2B5EF4-FFF2-40B4-BE49-F238E27FC236}">
                <a16:creationId xmlns:a16="http://schemas.microsoft.com/office/drawing/2014/main" id="{F0A99650-4E7E-7C21-600E-C3C381E962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46" name="Picture 45" descr="A silhouette of a meerkat&#10;&#10;Description automatically generated">
            <a:extLst>
              <a:ext uri="{FF2B5EF4-FFF2-40B4-BE49-F238E27FC236}">
                <a16:creationId xmlns:a16="http://schemas.microsoft.com/office/drawing/2014/main" id="{B343475F-4186-3A3D-B5FF-0FE9449731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47" name="Picture 46" descr="A black silhouette of a dog&#10;&#10;Description automatically generated">
            <a:extLst>
              <a:ext uri="{FF2B5EF4-FFF2-40B4-BE49-F238E27FC236}">
                <a16:creationId xmlns:a16="http://schemas.microsoft.com/office/drawing/2014/main" id="{611FDD6C-7744-FB55-AB0D-596CCBCDD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792F398-9A45-67E0-E3D3-FBD9F950F3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49" name="Picture 48" descr="A silhouette of a meerkat&#10;&#10;Description automatically generated">
            <a:extLst>
              <a:ext uri="{FF2B5EF4-FFF2-40B4-BE49-F238E27FC236}">
                <a16:creationId xmlns:a16="http://schemas.microsoft.com/office/drawing/2014/main" id="{1E45DC0C-4442-4C65-0D14-523DA94E57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AE655-71DE-3A6F-C506-DDFA81FE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50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7030A0"/>
                </a:solidFill>
              </a:rPr>
              <a:t>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11658" cy="312786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greater the risk, the greater the incentive to be a sentinel.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e.g. The presence of predators results in increased sentinel efforts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7258619" y="5036534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53030" y="5036534"/>
            <a:ext cx="506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Surprisingly, the presence of outgroup rivals also increased sentinel efforts…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D90BC-9FE7-6E73-7856-329882C5C99B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7" name="Connector: Curved 19">
            <a:extLst>
              <a:ext uri="{FF2B5EF4-FFF2-40B4-BE49-F238E27FC236}">
                <a16:creationId xmlns:a16="http://schemas.microsoft.com/office/drawing/2014/main" id="{5FC260DC-6602-2535-787A-349BB3BFAA8F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070A42B-FB84-A46F-A6D7-33EB9971BDF4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A0A21CF-CA2B-BC4B-0B56-30A3B269CE68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A63E57-A76D-EA07-9FC3-F50ABD410E55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15C8948-5253-844A-53D8-726ED08C1D99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04C0F71-D9A3-8CBB-4072-98DC16C2D5EF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7F78A71A-1848-DC04-B513-E49D9C2AAF0C}"/>
              </a:ext>
            </a:extLst>
          </p:cNvPr>
          <p:cNvCxnSpPr>
            <a:cxnSpLocks/>
            <a:stCxn id="42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9E2CE9-01BE-EBAE-7312-3E4C1C00E7B3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34" name="Graphic 33" descr="Full battery with solid fill">
            <a:extLst>
              <a:ext uri="{FF2B5EF4-FFF2-40B4-BE49-F238E27FC236}">
                <a16:creationId xmlns:a16="http://schemas.microsoft.com/office/drawing/2014/main" id="{4CD5C163-88A7-608B-CA45-B77A993AB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35" name="Graphic 34" descr="Battery with solid fill">
            <a:extLst>
              <a:ext uri="{FF2B5EF4-FFF2-40B4-BE49-F238E27FC236}">
                <a16:creationId xmlns:a16="http://schemas.microsoft.com/office/drawing/2014/main" id="{58493EA4-A9D1-968D-9F36-CCFABFA09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36" name="Graphic 35" descr="Battery charging with solid fill">
            <a:extLst>
              <a:ext uri="{FF2B5EF4-FFF2-40B4-BE49-F238E27FC236}">
                <a16:creationId xmlns:a16="http://schemas.microsoft.com/office/drawing/2014/main" id="{3A6E013B-2EAD-E44C-C25D-DD7A6D2C2C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6B7E315-E7C0-3E27-60DB-7D6DBD55FB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Empty battery with solid fill">
            <a:extLst>
              <a:ext uri="{FF2B5EF4-FFF2-40B4-BE49-F238E27FC236}">
                <a16:creationId xmlns:a16="http://schemas.microsoft.com/office/drawing/2014/main" id="{6C69C3CB-FA22-4017-1125-4859474786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39" name="Picture 38" descr="A silhouette of a meerkat&#10;&#10;Description automatically generated">
            <a:extLst>
              <a:ext uri="{FF2B5EF4-FFF2-40B4-BE49-F238E27FC236}">
                <a16:creationId xmlns:a16="http://schemas.microsoft.com/office/drawing/2014/main" id="{51D100E4-0616-2925-869A-3130C54534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40" name="Picture 39" descr="A black silhouette of a dog&#10;&#10;Description automatically generated">
            <a:extLst>
              <a:ext uri="{FF2B5EF4-FFF2-40B4-BE49-F238E27FC236}">
                <a16:creationId xmlns:a16="http://schemas.microsoft.com/office/drawing/2014/main" id="{FF68CE87-ADE6-C400-927C-ADFAA09D7B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D96CB6E-9C1E-DC6D-D2CF-8100957B49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42" name="Picture 41" descr="A silhouette of a meerkat&#10;&#10;Description automatically generated">
            <a:extLst>
              <a:ext uri="{FF2B5EF4-FFF2-40B4-BE49-F238E27FC236}">
                <a16:creationId xmlns:a16="http://schemas.microsoft.com/office/drawing/2014/main" id="{CCC7FC5C-34F6-9813-263F-234F9E1E3E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DC5356-784E-4B0F-C072-01EC3FE0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7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Non-antipredator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06" y="1690688"/>
            <a:ext cx="5111658" cy="4866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sentinel’s perch provides good visibility over a large area.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This could provide non-antipredator benefits to certain individuals:</a:t>
            </a:r>
          </a:p>
          <a:p>
            <a:pPr>
              <a:buFontTx/>
              <a:buChar char="-"/>
            </a:pPr>
            <a:r>
              <a:rPr lang="en-CA" dirty="0"/>
              <a:t>Territory defense</a:t>
            </a:r>
          </a:p>
          <a:p>
            <a:pPr>
              <a:buFontTx/>
              <a:buChar char="-"/>
            </a:pPr>
            <a:r>
              <a:rPr lang="en-CA" dirty="0"/>
              <a:t>Mate guarding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0D43E25B-278A-F0B4-8BED-C9A4415CC314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29F24-5024-D8F5-877E-F7E741AEFC43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5" name="Connector: Curved 19">
            <a:extLst>
              <a:ext uri="{FF2B5EF4-FFF2-40B4-BE49-F238E27FC236}">
                <a16:creationId xmlns:a16="http://schemas.microsoft.com/office/drawing/2014/main" id="{F712EB7C-536B-E886-F8B7-39E33A0359E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0BE21C-C9FD-8C5A-00DE-BF31A64B7FDB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C1B6156-87C0-AF95-8B86-983FAF75E1AA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4F164F-739D-4A64-C829-008C102FAD01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71E60D7A-B079-B3EE-FDCE-CD3295043A9B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BAD95F-3164-13EB-BD4B-B57C5ACDA8E9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7FA757C-2862-6B9B-C1DC-B9325BE35FB8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5725CDB-2DD5-6BB9-45A1-3537B815B479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32" name="Graphic 31" descr="Full battery with solid fill">
            <a:extLst>
              <a:ext uri="{FF2B5EF4-FFF2-40B4-BE49-F238E27FC236}">
                <a16:creationId xmlns:a16="http://schemas.microsoft.com/office/drawing/2014/main" id="{4A9BB246-6AA2-47C9-470E-6D5A12214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34" name="Graphic 33" descr="Battery with solid fill">
            <a:extLst>
              <a:ext uri="{FF2B5EF4-FFF2-40B4-BE49-F238E27FC236}">
                <a16:creationId xmlns:a16="http://schemas.microsoft.com/office/drawing/2014/main" id="{435B6A65-85CE-738B-0D1A-652EC34D0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35" name="Graphic 34" descr="Battery charging with solid fill">
            <a:extLst>
              <a:ext uri="{FF2B5EF4-FFF2-40B4-BE49-F238E27FC236}">
                <a16:creationId xmlns:a16="http://schemas.microsoft.com/office/drawing/2014/main" id="{D7EC2334-E883-8360-EC2B-A10EDDE5C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13E3BEA-B3F6-691B-ACB4-1CA07ABB96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Empty battery with solid fill">
            <a:extLst>
              <a:ext uri="{FF2B5EF4-FFF2-40B4-BE49-F238E27FC236}">
                <a16:creationId xmlns:a16="http://schemas.microsoft.com/office/drawing/2014/main" id="{9BAB2E3F-0A39-32C5-80D1-4195F892E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38" name="Picture 37" descr="A silhouette of a meerkat&#10;&#10;Description automatically generated">
            <a:extLst>
              <a:ext uri="{FF2B5EF4-FFF2-40B4-BE49-F238E27FC236}">
                <a16:creationId xmlns:a16="http://schemas.microsoft.com/office/drawing/2014/main" id="{67881FE2-5DA2-85FF-8DD3-2C77ED250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39" name="Picture 38" descr="A black silhouette of a dog&#10;&#10;Description automatically generated">
            <a:extLst>
              <a:ext uri="{FF2B5EF4-FFF2-40B4-BE49-F238E27FC236}">
                <a16:creationId xmlns:a16="http://schemas.microsoft.com/office/drawing/2014/main" id="{6AFF30BB-E590-9785-54D8-22F562D0EC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40" name="Picture 3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DBDB98-76C4-59BB-4E0A-150C209A0A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41" name="Picture 40" descr="A silhouette of a meerkat&#10;&#10;Description automatically generated">
            <a:extLst>
              <a:ext uri="{FF2B5EF4-FFF2-40B4-BE49-F238E27FC236}">
                <a16:creationId xmlns:a16="http://schemas.microsoft.com/office/drawing/2014/main" id="{C2B55E72-FCD1-5D51-467E-8A250358D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7907E8-9548-5005-E30A-BE7D3019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698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927" y="4214552"/>
            <a:ext cx="2024303" cy="2186247"/>
          </a:xfrm>
          <a:prstGeom prst="rect">
            <a:avLst/>
          </a:prstGeom>
        </p:spPr>
      </p:pic>
      <p:pic>
        <p:nvPicPr>
          <p:cNvPr id="9" name="Picture 8" descr="A black silhouette of a dog&#10;&#10;Description automatically generated">
            <a:extLst>
              <a:ext uri="{FF2B5EF4-FFF2-40B4-BE49-F238E27FC236}">
                <a16:creationId xmlns:a16="http://schemas.microsoft.com/office/drawing/2014/main" id="{CC63AFED-0D7A-64D0-659B-83362E70F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171" y="5286895"/>
            <a:ext cx="1416940" cy="941798"/>
          </a:xfrm>
          <a:prstGeom prst="rect">
            <a:avLst/>
          </a:prstGeom>
        </p:spPr>
      </p:pic>
      <p:pic>
        <p:nvPicPr>
          <p:cNvPr id="11" name="Picture 10" descr="A silhouette of a bird&#10;&#10;Description automatically generated">
            <a:extLst>
              <a:ext uri="{FF2B5EF4-FFF2-40B4-BE49-F238E27FC236}">
                <a16:creationId xmlns:a16="http://schemas.microsoft.com/office/drawing/2014/main" id="{8D717B63-2056-C9CF-057F-AA9D3B544F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8665" y1="65222" x2="22813" y2="68871"/>
                        <a14:foregroundMark x1="30573" y1="64032" x2="29123" y2="64936"/>
                        <a14:backgroundMark x1="22917" y1="29032" x2="24948" y2="28871"/>
                        <a14:backgroundMark x1="28073" y1="25645" x2="29323" y2="26532"/>
                        <a14:backgroundMark x1="32865" y1="24919" x2="34010" y2="26210"/>
                        <a14:backgroundMark x1="16875" y1="32903" x2="17865" y2="33790"/>
                        <a14:backgroundMark x1="19583" y1="37661" x2="20729" y2="36855"/>
                        <a14:backgroundMark x1="22344" y1="40161" x2="23802" y2="39274"/>
                        <a14:backgroundMark x1="23958" y1="43548" x2="26823" y2="42097"/>
                        <a14:backgroundMark x1="39479" y1="55726" x2="39115" y2="55565"/>
                        <a14:backgroundMark x1="25313" y1="74677" x2="26458" y2="73065"/>
                        <a14:backgroundMark x1="27240" y1="67984" x2="28646" y2="66532"/>
                        <a14:backgroundMark x1="33906" y1="82661" x2="34583" y2="81210"/>
                        <a14:backgroundMark x1="73646" y1="35403" x2="73177" y2="35565"/>
                        <a14:backgroundMark x1="80417" y1="38226" x2="79635" y2="38387"/>
                        <a14:backgroundMark x1="74948" y1="44597" x2="74115" y2="44597"/>
                        <a14:backgroundMark x1="64948" y1="50968" x2="63958" y2="5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760" y="-1496960"/>
            <a:ext cx="3616838" cy="23358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7BA003-38E1-052A-AD92-AF09C3F88A52}"/>
              </a:ext>
            </a:extLst>
          </p:cNvPr>
          <p:cNvGrpSpPr/>
          <p:nvPr/>
        </p:nvGrpSpPr>
        <p:grpSpPr>
          <a:xfrm>
            <a:off x="4160581" y="4064924"/>
            <a:ext cx="3616838" cy="2335875"/>
            <a:chOff x="6096000" y="1093125"/>
            <a:chExt cx="3616838" cy="2335875"/>
          </a:xfrm>
        </p:grpSpPr>
        <p:pic>
          <p:nvPicPr>
            <p:cNvPr id="12" name="Picture 11" descr="A black silhouette of a dog&#10;&#10;Description automatically generated">
              <a:extLst>
                <a:ext uri="{FF2B5EF4-FFF2-40B4-BE49-F238E27FC236}">
                  <a16:creationId xmlns:a16="http://schemas.microsoft.com/office/drawing/2014/main" id="{6026F612-0D03-FE8A-CCF4-A3E14A2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24971" y="2487202"/>
              <a:ext cx="1416940" cy="941798"/>
            </a:xfrm>
            <a:prstGeom prst="rect">
              <a:avLst/>
            </a:prstGeom>
          </p:spPr>
        </p:pic>
        <p:pic>
          <p:nvPicPr>
            <p:cNvPr id="13" name="Picture 12" descr="A silhouette of a bird&#10;&#10;Description automatically generated">
              <a:extLst>
                <a:ext uri="{FF2B5EF4-FFF2-40B4-BE49-F238E27FC236}">
                  <a16:creationId xmlns:a16="http://schemas.microsoft.com/office/drawing/2014/main" id="{D82206BF-3DE2-81AC-053E-E15B15B0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28665" y1="65222" x2="22813" y2="68871"/>
                          <a14:foregroundMark x1="30573" y1="64032" x2="29123" y2="64936"/>
                          <a14:backgroundMark x1="22917" y1="29032" x2="24948" y2="28871"/>
                          <a14:backgroundMark x1="28073" y1="25645" x2="29323" y2="26532"/>
                          <a14:backgroundMark x1="32865" y1="24919" x2="34010" y2="26210"/>
                          <a14:backgroundMark x1="16875" y1="32903" x2="17865" y2="33790"/>
                          <a14:backgroundMark x1="19583" y1="37661" x2="20729" y2="36855"/>
                          <a14:backgroundMark x1="22344" y1="40161" x2="23802" y2="39274"/>
                          <a14:backgroundMark x1="23958" y1="43548" x2="26823" y2="42097"/>
                          <a14:backgroundMark x1="39479" y1="55726" x2="39115" y2="55565"/>
                          <a14:backgroundMark x1="25313" y1="74677" x2="26458" y2="73065"/>
                          <a14:backgroundMark x1="27240" y1="67984" x2="28646" y2="66532"/>
                          <a14:backgroundMark x1="33906" y1="82661" x2="34583" y2="81210"/>
                          <a14:backgroundMark x1="73646" y1="35403" x2="73177" y2="35565"/>
                          <a14:backgroundMark x1="80417" y1="38226" x2="79635" y2="38387"/>
                          <a14:backgroundMark x1="74948" y1="44597" x2="74115" y2="44597"/>
                          <a14:backgroundMark x1="64948" y1="50968" x2="63958" y2="508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93125"/>
              <a:ext cx="3616838" cy="2335875"/>
            </a:xfrm>
            <a:prstGeom prst="rect">
              <a:avLst/>
            </a:prstGeom>
          </p:spPr>
        </p:pic>
      </p:grpSp>
      <p:pic>
        <p:nvPicPr>
          <p:cNvPr id="17" name="Picture 1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5962EB5-A7EE-DFBF-524B-FFC296B06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18" name="Picture 1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57C5FDE9-C12F-910D-4034-2BC1EE163E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19" name="Picture 1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CC2841F5-B133-648C-AC60-8D1BF711F9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DB9C6957-AFF1-EA51-509A-677D497A4D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21" name="Picture 2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0824D21E-ED36-DF7D-9B44-303E5B88AD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22" name="Picture 2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3F1D731-BEA0-9065-A6EA-2D41B5582F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23" name="Picture 2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480F975E-E107-1FF9-36EE-E5CB6FDE1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24" name="Picture 2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18ACC443-B351-4F4C-9AE7-9E6FE3833C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25" name="Picture 2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104ECAA3-C13F-69B9-B124-8F03EE113D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26" name="Picture 2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29F7C5E4-6FFB-808F-BDE6-85A2DD81D2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27" name="Picture 2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488CC8B3-27DB-4095-82FD-9CBF9EE7F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28" name="Picture 2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C5BF125-13B2-85D9-CF4C-082D219CFA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29" name="Picture 2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71C861F-56BD-AAE7-FF4C-230A23E63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30" name="Picture 2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82B7E361-FC83-DA8E-E207-F9915AC564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F11AF-02B2-12D4-8DD8-245FF434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</a:t>
            </a:fld>
            <a:endParaRPr lang="en-CA" dirty="0"/>
          </a:p>
        </p:txBody>
      </p:sp>
      <p:pic>
        <p:nvPicPr>
          <p:cNvPr id="16" name="Picture 15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620B1F19-AA77-C72C-4CF8-A1E3C62AE5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0.38919 -0.1076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52305 0.679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46" y="3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13148 L 0.61563 -0.907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72" y="-4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can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and </a:t>
            </a: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affect sentinel decision-making?</a:t>
            </a:r>
          </a:p>
          <a:p>
            <a:pPr lvl="1">
              <a:buFontTx/>
              <a:buChar char="-"/>
            </a:pPr>
            <a:r>
              <a:rPr lang="en-CA" b="1" dirty="0"/>
              <a:t>Energetic availability </a:t>
            </a:r>
            <a:r>
              <a:rPr lang="en-CA" b="1" dirty="0">
                <a:sym typeface="Symbol" panose="05050102010706020507" pitchFamily="18" charset="2"/>
              </a:rPr>
              <a:t> =  Sentinel behaviour</a:t>
            </a:r>
          </a:p>
          <a:p>
            <a:pPr lvl="1">
              <a:buFontTx/>
              <a:buChar char="-"/>
            </a:pPr>
            <a:r>
              <a:rPr lang="en-CA" b="1" dirty="0">
                <a:sym typeface="Symbol" panose="05050102010706020507" pitchFamily="18" charset="2"/>
              </a:rPr>
              <a:t>Risk  =  Sentinel behaviour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B00E1-6633-2643-0A57-43D0450060DB}"/>
              </a:ext>
            </a:extLst>
          </p:cNvPr>
          <p:cNvSpPr txBox="1"/>
          <p:nvPr/>
        </p:nvSpPr>
        <p:spPr>
          <a:xfrm>
            <a:off x="990600" y="4764107"/>
            <a:ext cx="1090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Behaviours can also be modified to best suit the individual’s habitat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EA77F-65E3-79DC-F744-45D05050D51E}"/>
              </a:ext>
            </a:extLst>
          </p:cNvPr>
          <p:cNvSpPr txBox="1"/>
          <p:nvPr/>
        </p:nvSpPr>
        <p:spPr>
          <a:xfrm>
            <a:off x="990600" y="3810000"/>
            <a:ext cx="10909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Habitat can affect these factors, in turn affecting the behaviour</a:t>
            </a:r>
          </a:p>
          <a:p>
            <a:r>
              <a:rPr lang="en-CA" sz="2800" dirty="0"/>
              <a:t>	- e.g. natural vs. urban environments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F2B3B-A695-BF43-FF61-7DB4DB7B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71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12CF1F-D6F6-D857-A2B0-A258ED2C0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000" y="3742069"/>
            <a:ext cx="3449781" cy="3115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9329C-DB60-EEB3-182E-4736BCE3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1147"/>
          </a:xfrm>
        </p:spPr>
        <p:txBody>
          <a:bodyPr>
            <a:normAutofit/>
          </a:bodyPr>
          <a:lstStyle/>
          <a:p>
            <a:r>
              <a:rPr lang="en-US" dirty="0"/>
              <a:t>Sentinel </a:t>
            </a:r>
            <a:r>
              <a:rPr lang="en-US" dirty="0" err="1"/>
              <a:t>behaviour</a:t>
            </a:r>
            <a:r>
              <a:rPr lang="en-US" dirty="0"/>
              <a:t> and urban environments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55C9-3B31-A16C-2E82-61A4ACFAC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273"/>
            <a:ext cx="5004816" cy="3867911"/>
          </a:xfrm>
        </p:spPr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Anthropogenic resources</a:t>
            </a:r>
          </a:p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Urban predators</a:t>
            </a:r>
          </a:p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Human interaction</a:t>
            </a:r>
          </a:p>
          <a:p>
            <a:pPr>
              <a:buFont typeface="Symbol" panose="05050102010706020507" pitchFamily="18" charset="2"/>
              <a:buChar char="­"/>
            </a:pPr>
            <a:endParaRPr lang="en-CA" dirty="0"/>
          </a:p>
          <a:p>
            <a:pPr marL="0" indent="0">
              <a:buNone/>
            </a:pPr>
            <a:r>
              <a:rPr lang="en-CA" dirty="0"/>
              <a:t>Future research is required to build upon my findings.</a:t>
            </a:r>
          </a:p>
        </p:txBody>
      </p:sp>
      <p:pic>
        <p:nvPicPr>
          <p:cNvPr id="5" name="Picture 4" descr="A bird standing in grass&#10;&#10;Description automatically generated">
            <a:extLst>
              <a:ext uri="{FF2B5EF4-FFF2-40B4-BE49-F238E27FC236}">
                <a16:creationId xmlns:a16="http://schemas.microsoft.com/office/drawing/2014/main" id="{D366AAE1-65CA-7738-090C-66BFD97EF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1655" y="1094843"/>
            <a:ext cx="3110345" cy="29025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2C85-7125-1589-A924-9281FCE5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034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5" name="Picture 4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0908FDFD-858D-86DE-2975-BF215BC7E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1765589"/>
            <a:ext cx="6526851" cy="5114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303F9-27F8-CB18-7CAB-A6797CF2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22</a:t>
            </a:fld>
            <a:endParaRPr lang="en-CA"/>
          </a:p>
        </p:txBody>
      </p:sp>
      <p:pic>
        <p:nvPicPr>
          <p:cNvPr id="11" name="Picture 10" descr="A person and person hugging&#10;&#10;Description automatically generated">
            <a:extLst>
              <a:ext uri="{FF2B5EF4-FFF2-40B4-BE49-F238E27FC236}">
                <a16:creationId xmlns:a16="http://schemas.microsoft.com/office/drawing/2014/main" id="{982394F2-87CC-BD6D-BE6B-4D4DA5230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476" y="1465420"/>
            <a:ext cx="1900643" cy="196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erson wearing glasses and a hat&#10;&#10;Description automatically generated">
            <a:extLst>
              <a:ext uri="{FF2B5EF4-FFF2-40B4-BE49-F238E27FC236}">
                <a16:creationId xmlns:a16="http://schemas.microsoft.com/office/drawing/2014/main" id="{04451ED9-E144-9753-1E64-421191EFE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406" y="1579042"/>
            <a:ext cx="2441260" cy="201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person and person standing in a park&#10;&#10;Description automatically generated">
            <a:extLst>
              <a:ext uri="{FF2B5EF4-FFF2-40B4-BE49-F238E27FC236}">
                <a16:creationId xmlns:a16="http://schemas.microsoft.com/office/drawing/2014/main" id="{A6497173-DF68-8B2E-B4A6-F85801C8C8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89" y="3626904"/>
            <a:ext cx="1906405" cy="18137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 descr="A person with his arms outstretched in the snow&#10;&#10;Description automatically generated">
            <a:extLst>
              <a:ext uri="{FF2B5EF4-FFF2-40B4-BE49-F238E27FC236}">
                <a16:creationId xmlns:a16="http://schemas.microsoft.com/office/drawing/2014/main" id="{7BFC2079-98E5-6BF0-E39A-2998B3E039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3266" y="3597888"/>
            <a:ext cx="2074954" cy="20188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 descr="A bird flying in the sky&#10;&#10;Description automatically generated">
            <a:extLst>
              <a:ext uri="{FF2B5EF4-FFF2-40B4-BE49-F238E27FC236}">
                <a16:creationId xmlns:a16="http://schemas.microsoft.com/office/drawing/2014/main" id="{4A34E012-D055-1D00-67DB-6783F2F41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1"/>
          <a:stretch/>
        </p:blipFill>
        <p:spPr>
          <a:xfrm>
            <a:off x="925240" y="5392580"/>
            <a:ext cx="3240314" cy="14149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294" y="1844675"/>
            <a:ext cx="46974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19" y="184805"/>
            <a:ext cx="335213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9A33-6FE5-DDA1-F1F0-D2EBA933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927" y="4214552"/>
            <a:ext cx="2024303" cy="2186247"/>
          </a:xfrm>
          <a:prstGeom prst="rect">
            <a:avLst/>
          </a:prstGeom>
        </p:spPr>
      </p:pic>
      <p:pic>
        <p:nvPicPr>
          <p:cNvPr id="4" name="Picture 3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98A9E09-2F52-FF7B-3451-C2805F55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E247689C-F1D2-3BE1-2961-0CDC67D6A0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31" name="Picture 3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373E6D9E-14EB-E21F-BEC9-1296FAA5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32" name="Picture 3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03E6446-63E0-6FAA-7A1B-4222344BE5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43" name="Picture 4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59719FA5-1E6E-4B5B-98C7-7D66F947D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44" name="Picture 4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A77128D7-7BE5-588E-7E5E-ADABB4EC5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45" name="Picture 4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606A3FB7-DAB5-57AE-E020-A81AF7280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46" name="Picture 4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DD27115-9B7B-AB53-A57E-FEDE303C3C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47" name="Picture 4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A682584A-7183-FABF-1296-8EBFD51D3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48" name="Picture 4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558B82D-38F4-0C44-24EA-388053A5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49" name="Picture 4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14404A0-6592-5931-039C-9FD950851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50" name="Picture 4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C530262E-BFE1-B9BB-FD2A-C01AAC525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51" name="Picture 5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8432E7E-E71E-26FF-4C64-6797BCE20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52" name="Picture 5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6E83BCD-F297-BC88-A0F7-0E1FEECFC5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C9380-98AE-EED8-0660-92EDF8B2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10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9F9-C23B-4316-6580-15985D83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important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256B-E465-1A59-13CD-76129C18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Two mutually exclusive requirements; too much of either is unfit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BD0CA3A-C033-68E8-CBF4-B28845493FC9}"/>
              </a:ext>
            </a:extLst>
          </p:cNvPr>
          <p:cNvSpPr/>
          <p:nvPr/>
        </p:nvSpPr>
        <p:spPr>
          <a:xfrm>
            <a:off x="5624384" y="5432500"/>
            <a:ext cx="943232" cy="9507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5FE3C-36B0-FEFA-F204-EDB5C64CAA97}"/>
              </a:ext>
            </a:extLst>
          </p:cNvPr>
          <p:cNvSpPr txBox="1"/>
          <p:nvPr/>
        </p:nvSpPr>
        <p:spPr>
          <a:xfrm>
            <a:off x="9274437" y="3945622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 Safety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starvation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E6681-BDC6-32CD-F673-6F236A88E81B}"/>
              </a:ext>
            </a:extLst>
          </p:cNvPr>
          <p:cNvSpPr txBox="1"/>
          <p:nvPr/>
        </p:nvSpPr>
        <p:spPr>
          <a:xfrm>
            <a:off x="238213" y="3945621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 Satiation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predation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73D4C2-BC6A-DB88-E91C-87F582E243FA}"/>
              </a:ext>
            </a:extLst>
          </p:cNvPr>
          <p:cNvGrpSpPr/>
          <p:nvPr/>
        </p:nvGrpSpPr>
        <p:grpSpPr>
          <a:xfrm>
            <a:off x="2434737" y="3945621"/>
            <a:ext cx="7322526" cy="2121729"/>
            <a:chOff x="2607193" y="2735961"/>
            <a:chExt cx="7322526" cy="21217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B8E4EB-77DF-6E78-55E6-60D6A7AB181D}"/>
                </a:ext>
              </a:extLst>
            </p:cNvPr>
            <p:cNvGrpSpPr/>
            <p:nvPr/>
          </p:nvGrpSpPr>
          <p:grpSpPr>
            <a:xfrm>
              <a:off x="2815280" y="4001294"/>
              <a:ext cx="6561440" cy="856396"/>
              <a:chOff x="2815280" y="4001294"/>
              <a:chExt cx="6561440" cy="85639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2B7AF6-1D43-255D-EB2F-1CC53CECD307}"/>
                  </a:ext>
                </a:extLst>
              </p:cNvPr>
              <p:cNvSpPr/>
              <p:nvPr/>
            </p:nvSpPr>
            <p:spPr>
              <a:xfrm>
                <a:off x="2815281" y="4001294"/>
                <a:ext cx="6561438" cy="21006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79065-6C57-5379-DFE8-F2D3EC8ADD08}"/>
                  </a:ext>
                </a:extLst>
              </p:cNvPr>
              <p:cNvSpPr txBox="1"/>
              <p:nvPr/>
            </p:nvSpPr>
            <p:spPr>
              <a:xfrm>
                <a:off x="2815280" y="4211359"/>
                <a:ext cx="21645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Foraging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51DE48-F286-47D4-2EDF-B2F4BE76F63F}"/>
                  </a:ext>
                </a:extLst>
              </p:cNvPr>
              <p:cNvSpPr txBox="1"/>
              <p:nvPr/>
            </p:nvSpPr>
            <p:spPr>
              <a:xfrm>
                <a:off x="7341514" y="4211358"/>
                <a:ext cx="20352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Vigilance</a:t>
                </a:r>
              </a:p>
            </p:txBody>
          </p:sp>
        </p:grpSp>
        <p:pic>
          <p:nvPicPr>
            <p:cNvPr id="15" name="Picture 14" descr="A silhouette of a meerkat&#10;&#10;Description automatically generated">
              <a:extLst>
                <a:ext uri="{FF2B5EF4-FFF2-40B4-BE49-F238E27FC236}">
                  <a16:creationId xmlns:a16="http://schemas.microsoft.com/office/drawing/2014/main" id="{2C0F1EFD-0D7C-A502-DD5A-38610FABF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4402" y="2735961"/>
              <a:ext cx="1445317" cy="1560942"/>
            </a:xfrm>
            <a:prstGeom prst="rect">
              <a:avLst/>
            </a:prstGeom>
          </p:spPr>
        </p:pic>
        <p:pic>
          <p:nvPicPr>
            <p:cNvPr id="17" name="Picture 16" descr="A black silhouette of a dog&#10;&#10;Description automatically generated">
              <a:extLst>
                <a:ext uri="{FF2B5EF4-FFF2-40B4-BE49-F238E27FC236}">
                  <a16:creationId xmlns:a16="http://schemas.microsoft.com/office/drawing/2014/main" id="{02C12327-A384-CDF6-4D55-8DAEDB66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07193" y="3354963"/>
              <a:ext cx="1176624" cy="782067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9D6704-1A6F-D0B4-9A3E-EBFD8CB6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14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1F35-9F5D-7661-1515-4A4307FD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the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286B-A1C0-E6F7-E89B-67389A2E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20145" cy="2931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difficult task that depends on:</a:t>
            </a:r>
          </a:p>
          <a:p>
            <a:pPr>
              <a:buFontTx/>
              <a:buChar char="-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factors</a:t>
            </a:r>
          </a:p>
          <a:p>
            <a:pPr lvl="1">
              <a:buFontTx/>
              <a:buChar char="-"/>
            </a:pPr>
            <a:r>
              <a:rPr lang="en-CA" dirty="0"/>
              <a:t>Energetic reserves, sex</a:t>
            </a:r>
          </a:p>
          <a:p>
            <a:pPr marL="457200" lvl="1" indent="0">
              <a:buNone/>
            </a:pPr>
            <a:endParaRPr lang="en-CA" dirty="0"/>
          </a:p>
          <a:p>
            <a:pPr>
              <a:buFontTx/>
              <a:buChar char="-"/>
            </a:pPr>
            <a:r>
              <a:rPr lang="en-CA" b="1" dirty="0">
                <a:solidFill>
                  <a:schemeClr val="accent5"/>
                </a:solidFill>
              </a:rPr>
              <a:t>Extrinsic</a:t>
            </a:r>
            <a:r>
              <a:rPr lang="en-CA" dirty="0"/>
              <a:t> factors</a:t>
            </a:r>
          </a:p>
          <a:p>
            <a:pPr lvl="1">
              <a:buFontTx/>
              <a:buChar char="-"/>
            </a:pPr>
            <a:r>
              <a:rPr lang="en-CA" dirty="0"/>
              <a:t>Risk, environment</a:t>
            </a:r>
          </a:p>
          <a:p>
            <a:pPr lvl="1">
              <a:buFontTx/>
              <a:buChar char="-"/>
            </a:pP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F60-689D-9AAA-D95D-43C3788C7543}"/>
              </a:ext>
            </a:extLst>
          </p:cNvPr>
          <p:cNvSpPr txBox="1"/>
          <p:nvPr/>
        </p:nvSpPr>
        <p:spPr>
          <a:xfrm>
            <a:off x="838200" y="4650562"/>
            <a:ext cx="5666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Certain species have behaviours that facilitate this decision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3B842-744F-CA02-B7E4-2674014A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6" b="99147" l="1210" r="98589">
                        <a14:foregroundMark x1="40323" y1="5117" x2="42540" y2="18124"/>
                        <a14:foregroundMark x1="42540" y1="18124" x2="56048" y2="24733"/>
                        <a14:foregroundMark x1="56048" y1="24733" x2="49798" y2="13433"/>
                        <a14:foregroundMark x1="49798" y1="13433" x2="38508" y2="6610"/>
                        <a14:foregroundMark x1="38508" y1="6610" x2="37702" y2="5330"/>
                        <a14:foregroundMark x1="39516" y1="1706" x2="37702" y2="1706"/>
                        <a14:foregroundMark x1="12500" y1="75267" x2="10081" y2="81450"/>
                        <a14:foregroundMark x1="12097" y1="72708" x2="11492" y2="80171"/>
                        <a14:foregroundMark x1="88105" y1="36887" x2="81250" y2="44350"/>
                        <a14:foregroundMark x1="81250" y1="44350" x2="87097" y2="34968"/>
                        <a14:foregroundMark x1="87097" y1="34968" x2="86895" y2="33049"/>
                        <a14:foregroundMark x1="88508" y1="39019" x2="82863" y2="47335"/>
                        <a14:foregroundMark x1="82863" y1="47335" x2="90121" y2="41365"/>
                        <a14:foregroundMark x1="90121" y1="41365" x2="87702" y2="39232"/>
                        <a14:foregroundMark x1="9879" y1="59915" x2="9879" y2="59915"/>
                        <a14:foregroundMark x1="9073" y1="62473" x2="9073" y2="62900"/>
                        <a14:foregroundMark x1="11290" y1="74627" x2="1815" y2="77825"/>
                        <a14:foregroundMark x1="1815" y1="77825" x2="11694" y2="81450"/>
                        <a14:foregroundMark x1="11694" y1="81450" x2="10887" y2="75053"/>
                        <a14:foregroundMark x1="46169" y1="23667" x2="35685" y2="25800"/>
                        <a14:foregroundMark x1="35685" y1="25800" x2="46976" y2="29851"/>
                        <a14:foregroundMark x1="46976" y1="29851" x2="46169" y2="21535"/>
                        <a14:foregroundMark x1="46976" y1="37740" x2="36089" y2="52878"/>
                        <a14:foregroundMark x1="36089" y1="52878" x2="33468" y2="72068"/>
                        <a14:foregroundMark x1="33468" y1="72068" x2="28427" y2="83369"/>
                        <a14:foregroundMark x1="28427" y1="83369" x2="44153" y2="94030"/>
                        <a14:foregroundMark x1="44153" y1="94030" x2="56452" y2="89339"/>
                        <a14:foregroundMark x1="56452" y1="89339" x2="49798" y2="47548"/>
                        <a14:foregroundMark x1="49798" y1="47548" x2="45968" y2="38166"/>
                        <a14:foregroundMark x1="45968" y1="38166" x2="44960" y2="37953"/>
                        <a14:foregroundMark x1="27823" y1="86780" x2="8065" y2="88060"/>
                        <a14:foregroundMark x1="8065" y1="88060" x2="12298" y2="97655"/>
                        <a14:foregroundMark x1="12298" y1="97655" x2="24194" y2="99360"/>
                        <a14:foregroundMark x1="24194" y1="99360" x2="30444" y2="91258"/>
                        <a14:foregroundMark x1="30444" y1="91258" x2="26815" y2="87420"/>
                        <a14:foregroundMark x1="76815" y1="86780" x2="65927" y2="86354"/>
                        <a14:foregroundMark x1="65927" y1="86354" x2="65121" y2="96802"/>
                        <a14:foregroundMark x1="65121" y1="96802" x2="92944" y2="99360"/>
                        <a14:foregroundMark x1="92944" y1="99360" x2="98790" y2="91471"/>
                        <a14:foregroundMark x1="98790" y1="91471" x2="76210" y2="87633"/>
                        <a14:foregroundMark x1="21573" y1="93603" x2="31048" y2="96162"/>
                        <a14:foregroundMark x1="31048" y1="96162" x2="20968" y2="96802"/>
                        <a14:foregroundMark x1="20968" y1="96802" x2="18145" y2="94030"/>
                        <a14:foregroundMark x1="50202" y1="52878" x2="36290" y2="51812"/>
                        <a14:foregroundMark x1="36290" y1="51812" x2="33065" y2="63539"/>
                        <a14:foregroundMark x1="33065" y1="63539" x2="34476" y2="74840"/>
                        <a14:foregroundMark x1="34476" y1="74840" x2="31048" y2="89979"/>
                        <a14:foregroundMark x1="31048" y1="89979" x2="39919" y2="94030"/>
                        <a14:foregroundMark x1="39919" y1="94030" x2="56855" y2="94243"/>
                        <a14:foregroundMark x1="56855" y1="94243" x2="63306" y2="85501"/>
                        <a14:foregroundMark x1="63306" y1="85501" x2="56250" y2="59915"/>
                        <a14:foregroundMark x1="56250" y1="59915" x2="49194" y2="52452"/>
                        <a14:foregroundMark x1="49194" y1="52452" x2="48589" y2="52452"/>
                        <a14:foregroundMark x1="75605" y1="87420" x2="76411" y2="99360"/>
                        <a14:foregroundMark x1="76411" y1="99360" x2="77823" y2="86141"/>
                        <a14:foregroundMark x1="77823" y1="86141" x2="74395" y2="88060"/>
                        <a14:foregroundMark x1="6452" y1="90832" x2="11694" y2="99147"/>
                        <a14:foregroundMark x1="11694" y1="99147" x2="6855" y2="88060"/>
                        <a14:foregroundMark x1="6855" y1="88060" x2="3831" y2="92324"/>
                        <a14:foregroundMark x1="13105" y1="96802" x2="1210" y2="98294"/>
                        <a14:foregroundMark x1="1210" y1="98294" x2="9073" y2="88913"/>
                        <a14:foregroundMark x1="9073" y1="88913" x2="9677" y2="96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69" y="1720633"/>
            <a:ext cx="3613431" cy="3416733"/>
          </a:xfrm>
          <a:prstGeom prst="rect">
            <a:avLst/>
          </a:prstGeom>
        </p:spPr>
      </p:pic>
      <p:pic>
        <p:nvPicPr>
          <p:cNvPr id="4" name="Picture 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29B283C6-A7F2-A63D-FE6C-2ACB5C852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19939" y="2358569"/>
            <a:ext cx="876061" cy="879524"/>
          </a:xfrm>
          <a:prstGeom prst="rect">
            <a:avLst/>
          </a:prstGeom>
        </p:spPr>
      </p:pic>
      <p:pic>
        <p:nvPicPr>
          <p:cNvPr id="5" name="Picture 4" descr="A silhouette of a bird&#10;&#10;Description automatically generated">
            <a:extLst>
              <a:ext uri="{FF2B5EF4-FFF2-40B4-BE49-F238E27FC236}">
                <a16:creationId xmlns:a16="http://schemas.microsoft.com/office/drawing/2014/main" id="{174374C3-10FE-D874-3468-82D398032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8665" y1="65222" x2="22813" y2="68871"/>
                        <a14:foregroundMark x1="30573" y1="64032" x2="29123" y2="64936"/>
                        <a14:backgroundMark x1="22917" y1="29032" x2="24948" y2="28871"/>
                        <a14:backgroundMark x1="28073" y1="25645" x2="29323" y2="26532"/>
                        <a14:backgroundMark x1="32865" y1="24919" x2="34010" y2="26210"/>
                        <a14:backgroundMark x1="16875" y1="32903" x2="17865" y2="33790"/>
                        <a14:backgroundMark x1="19583" y1="37661" x2="20729" y2="36855"/>
                        <a14:backgroundMark x1="22344" y1="40161" x2="23802" y2="39274"/>
                        <a14:backgroundMark x1="23958" y1="43548" x2="26823" y2="42097"/>
                        <a14:backgroundMark x1="39479" y1="55726" x2="39115" y2="55565"/>
                        <a14:backgroundMark x1="25313" y1="74677" x2="26458" y2="73065"/>
                        <a14:backgroundMark x1="27240" y1="67984" x2="28646" y2="66532"/>
                        <a14:backgroundMark x1="33906" y1="82661" x2="34583" y2="81210"/>
                        <a14:backgroundMark x1="73646" y1="35403" x2="73177" y2="35565"/>
                        <a14:backgroundMark x1="80417" y1="38226" x2="79635" y2="38387"/>
                        <a14:backgroundMark x1="74948" y1="44597" x2="74115" y2="44597"/>
                        <a14:backgroundMark x1="64948" y1="50968" x2="63958" y2="5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63" y="3413613"/>
            <a:ext cx="2079811" cy="1343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FE682-A0EB-81E3-8B7D-FA353D15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2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927" y="4214552"/>
            <a:ext cx="2024303" cy="2186247"/>
          </a:xfrm>
          <a:prstGeom prst="rect">
            <a:avLst/>
          </a:prstGeom>
        </p:spPr>
      </p:pic>
      <p:pic>
        <p:nvPicPr>
          <p:cNvPr id="4" name="Picture 3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98A9E09-2F52-FF7B-3451-C2805F55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E247689C-F1D2-3BE1-2961-0CDC67D6A0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31" name="Picture 3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373E6D9E-14EB-E21F-BEC9-1296FAA5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32" name="Picture 3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03E6446-63E0-6FAA-7A1B-4222344BE5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43" name="Picture 4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59719FA5-1E6E-4B5B-98C7-7D66F947D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44" name="Picture 4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A77128D7-7BE5-588E-7E5E-ADABB4EC5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45" name="Picture 4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606A3FB7-DAB5-57AE-E020-A81AF7280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46" name="Picture 4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DD27115-9B7B-AB53-A57E-FEDE303C3C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47" name="Picture 4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A682584A-7183-FABF-1296-8EBFD51D3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48" name="Picture 4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558B82D-38F4-0C44-24EA-388053A5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49" name="Picture 4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14404A0-6592-5931-039C-9FD950851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50" name="Picture 4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C530262E-BFE1-B9BB-FD2A-C01AAC525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51" name="Picture 5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8432E7E-E71E-26FF-4C64-6797BCE20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52" name="Picture 5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6E83BCD-F297-BC88-A0F7-0E1FEECFC5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pic>
        <p:nvPicPr>
          <p:cNvPr id="6" name="Picture 5" descr="A black silhouette of a dog&#10;&#10;Description automatically generated">
            <a:extLst>
              <a:ext uri="{FF2B5EF4-FFF2-40B4-BE49-F238E27FC236}">
                <a16:creationId xmlns:a16="http://schemas.microsoft.com/office/drawing/2014/main" id="{A3616FDB-DCCF-B8C5-E6E6-2909E3D386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64562" y="5623480"/>
            <a:ext cx="1416940" cy="941798"/>
          </a:xfrm>
          <a:prstGeom prst="rect">
            <a:avLst/>
          </a:prstGeom>
        </p:spPr>
      </p:pic>
      <p:pic>
        <p:nvPicPr>
          <p:cNvPr id="10" name="Picture 9" descr="A silhouette of a meerkat&#10;&#10;Description automatically generated">
            <a:extLst>
              <a:ext uri="{FF2B5EF4-FFF2-40B4-BE49-F238E27FC236}">
                <a16:creationId xmlns:a16="http://schemas.microsoft.com/office/drawing/2014/main" id="{33363646-BD19-7599-2A89-597CAD871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9411" y="4563766"/>
            <a:ext cx="2024303" cy="2186247"/>
          </a:xfrm>
          <a:prstGeom prst="rect">
            <a:avLst/>
          </a:prstGeom>
        </p:spPr>
      </p:pic>
      <p:pic>
        <p:nvPicPr>
          <p:cNvPr id="11" name="Picture 10" descr="A black silhouette of a dog&#10;&#10;Description automatically generated">
            <a:extLst>
              <a:ext uri="{FF2B5EF4-FFF2-40B4-BE49-F238E27FC236}">
                <a16:creationId xmlns:a16="http://schemas.microsoft.com/office/drawing/2014/main" id="{65DDABA6-3D5B-AF58-8FB8-1BF8298515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851" y="5241693"/>
            <a:ext cx="1416940" cy="941798"/>
          </a:xfrm>
          <a:prstGeom prst="rect">
            <a:avLst/>
          </a:prstGeom>
        </p:spPr>
      </p:pic>
      <p:pic>
        <p:nvPicPr>
          <p:cNvPr id="16" name="Picture 15" descr="A black silhouette of a dog&#10;&#10;Description automatically generated">
            <a:extLst>
              <a:ext uri="{FF2B5EF4-FFF2-40B4-BE49-F238E27FC236}">
                <a16:creationId xmlns:a16="http://schemas.microsoft.com/office/drawing/2014/main" id="{C137320C-27EE-F505-D68E-1651E3A9D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6124" y="4805137"/>
            <a:ext cx="1416940" cy="941798"/>
          </a:xfrm>
          <a:prstGeom prst="rect">
            <a:avLst/>
          </a:prstGeom>
        </p:spPr>
      </p:pic>
      <p:pic>
        <p:nvPicPr>
          <p:cNvPr id="17" name="Picture 16" descr="A silhouette of a meerkat&#10;&#10;Description automatically generated">
            <a:extLst>
              <a:ext uri="{FF2B5EF4-FFF2-40B4-BE49-F238E27FC236}">
                <a16:creationId xmlns:a16="http://schemas.microsoft.com/office/drawing/2014/main" id="{C3B7C4E1-A1F8-D52A-850C-DC346E24A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0973" y="3745423"/>
            <a:ext cx="2024303" cy="2186247"/>
          </a:xfrm>
          <a:prstGeom prst="rect">
            <a:avLst/>
          </a:prstGeom>
        </p:spPr>
      </p:pic>
      <p:pic>
        <p:nvPicPr>
          <p:cNvPr id="18" name="Picture 17" descr="A black silhouette of a dog&#10;&#10;Description automatically generated">
            <a:extLst>
              <a:ext uri="{FF2B5EF4-FFF2-40B4-BE49-F238E27FC236}">
                <a16:creationId xmlns:a16="http://schemas.microsoft.com/office/drawing/2014/main" id="{A8900CD8-F171-B60E-D0BA-AC8E7B31D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4001" y="4464118"/>
            <a:ext cx="1416940" cy="941798"/>
          </a:xfrm>
          <a:prstGeom prst="rect">
            <a:avLst/>
          </a:prstGeom>
        </p:spPr>
      </p:pic>
      <p:pic>
        <p:nvPicPr>
          <p:cNvPr id="19" name="Picture 18" descr="A silhouette of a meerkat&#10;&#10;Description automatically generated">
            <a:extLst>
              <a:ext uri="{FF2B5EF4-FFF2-40B4-BE49-F238E27FC236}">
                <a16:creationId xmlns:a16="http://schemas.microsoft.com/office/drawing/2014/main" id="{7FC715E3-5206-1A5A-2211-951AA3EA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8850" y="3404404"/>
            <a:ext cx="2024303" cy="218624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A1042-F8A8-F9EF-30FB-3269B772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 descr="A black silhouette of a dog&#10;&#10;Description automatically generated">
            <a:extLst>
              <a:ext uri="{FF2B5EF4-FFF2-40B4-BE49-F238E27FC236}">
                <a16:creationId xmlns:a16="http://schemas.microsoft.com/office/drawing/2014/main" id="{A3616FDB-DCCF-B8C5-E6E6-2909E3D38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64562" y="5623480"/>
            <a:ext cx="1416940" cy="941798"/>
          </a:xfrm>
          <a:prstGeom prst="rect">
            <a:avLst/>
          </a:prstGeom>
        </p:spPr>
      </p:pic>
      <p:pic>
        <p:nvPicPr>
          <p:cNvPr id="16" name="Picture 15" descr="A black silhouette of a dog&#10;&#10;Description automatically generated">
            <a:extLst>
              <a:ext uri="{FF2B5EF4-FFF2-40B4-BE49-F238E27FC236}">
                <a16:creationId xmlns:a16="http://schemas.microsoft.com/office/drawing/2014/main" id="{C137320C-27EE-F505-D68E-1651E3A9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6124" y="4805137"/>
            <a:ext cx="1416940" cy="941798"/>
          </a:xfrm>
          <a:prstGeom prst="rect">
            <a:avLst/>
          </a:prstGeom>
        </p:spPr>
      </p:pic>
      <p:pic>
        <p:nvPicPr>
          <p:cNvPr id="18" name="Picture 17" descr="A black silhouette of a dog&#10;&#10;Description automatically generated">
            <a:extLst>
              <a:ext uri="{FF2B5EF4-FFF2-40B4-BE49-F238E27FC236}">
                <a16:creationId xmlns:a16="http://schemas.microsoft.com/office/drawing/2014/main" id="{A8900CD8-F171-B60E-D0BA-AC8E7B31D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4001" y="4464118"/>
            <a:ext cx="1416940" cy="941798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65B9D6-ED19-92AD-E14C-121EDA986F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-152445" y="4431843"/>
            <a:ext cx="4235095" cy="1948144"/>
          </a:xfrm>
          <a:prstGeom prst="rect">
            <a:avLst/>
          </a:prstGeo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950" y="2944552"/>
            <a:ext cx="2024303" cy="2186247"/>
          </a:xfrm>
          <a:prstGeom prst="rect">
            <a:avLst/>
          </a:prstGeom>
        </p:spPr>
      </p:pic>
      <p:pic>
        <p:nvPicPr>
          <p:cNvPr id="3" name="Picture 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4B4996D-7F99-CE94-B9CE-B1E7507F4C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9" name="Picture 8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7403298F-8E08-46A2-A277-C6BFE5BC03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10" name="Picture 9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578B7065-4699-28D2-1276-49242B810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11" name="Picture 10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E6BE8A8-F405-4BE9-C7B8-C164A898558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12" name="Picture 11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88320349-793D-EC60-05E0-71DF8423C5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13" name="Picture 12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453F0AC-C84A-92D7-6390-9C8A9ADFF3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14" name="Picture 13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367860B7-A7EC-205F-92C0-D32AF8D8D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15" name="Picture 14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831C8FEF-848E-973A-1701-461FEDD2770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17" name="Picture 1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47ABE40-13CA-2FB0-FC20-5B84610173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19" name="Picture 18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BE22F04-023E-0C24-37EA-8182648F86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21" name="Picture 2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8990DD2F-3634-5546-A39D-B4FCBDB7DB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22" name="Picture 2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C94C4356-C854-942C-FBDC-D04732FEEB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23" name="Picture 2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822505E6-7434-D198-4FD6-A781C507FC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24" name="Picture 2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98E66529-1179-BE71-8F3A-3F3B31B8EC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pic>
        <p:nvPicPr>
          <p:cNvPr id="25" name="Picture 24" descr="A black silhouette of a dog&#10;&#10;Description automatically generated">
            <a:extLst>
              <a:ext uri="{FF2B5EF4-FFF2-40B4-BE49-F238E27FC236}">
                <a16:creationId xmlns:a16="http://schemas.microsoft.com/office/drawing/2014/main" id="{B6986549-CF4B-859E-B82A-B3D147271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413" y="3993219"/>
            <a:ext cx="1416940" cy="94179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8B14DB-067A-5AE7-4684-EF7D68B46400}"/>
              </a:ext>
            </a:extLst>
          </p:cNvPr>
          <p:cNvCxnSpPr>
            <a:cxnSpLocks/>
          </p:cNvCxnSpPr>
          <p:nvPr/>
        </p:nvCxnSpPr>
        <p:spPr>
          <a:xfrm flipH="1" flipV="1">
            <a:off x="5256371" y="5268686"/>
            <a:ext cx="643686" cy="692351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ilhouette of a bird&#10;&#10;Description automatically generated">
            <a:extLst>
              <a:ext uri="{FF2B5EF4-FFF2-40B4-BE49-F238E27FC236}">
                <a16:creationId xmlns:a16="http://schemas.microsoft.com/office/drawing/2014/main" id="{67EBFCCA-28E3-1575-D977-B298DA1EE6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8665" y1="65222" x2="22813" y2="68871"/>
                        <a14:foregroundMark x1="30573" y1="64032" x2="29123" y2="64936"/>
                        <a14:backgroundMark x1="22917" y1="29032" x2="24948" y2="28871"/>
                        <a14:backgroundMark x1="28073" y1="25645" x2="29323" y2="26532"/>
                        <a14:backgroundMark x1="32865" y1="24919" x2="34010" y2="26210"/>
                        <a14:backgroundMark x1="16875" y1="32903" x2="17865" y2="33790"/>
                        <a14:backgroundMark x1="19583" y1="37661" x2="20729" y2="36855"/>
                        <a14:backgroundMark x1="22344" y1="40161" x2="23802" y2="39274"/>
                        <a14:backgroundMark x1="23958" y1="43548" x2="26823" y2="42097"/>
                        <a14:backgroundMark x1="39479" y1="55726" x2="39115" y2="55565"/>
                        <a14:backgroundMark x1="25313" y1="74677" x2="26458" y2="73065"/>
                        <a14:backgroundMark x1="27240" y1="67984" x2="28646" y2="66532"/>
                        <a14:backgroundMark x1="33906" y1="82661" x2="34583" y2="81210"/>
                        <a14:backgroundMark x1="73646" y1="35403" x2="73177" y2="35565"/>
                        <a14:backgroundMark x1="80417" y1="38226" x2="79635" y2="38387"/>
                        <a14:backgroundMark x1="74948" y1="44597" x2="74115" y2="44597"/>
                        <a14:backgroundMark x1="64948" y1="50968" x2="63958" y2="5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20" y="292722"/>
            <a:ext cx="2079811" cy="1343212"/>
          </a:xfrm>
          <a:prstGeom prst="rect">
            <a:avLst/>
          </a:prstGeom>
        </p:spPr>
      </p:pic>
      <p:pic>
        <p:nvPicPr>
          <p:cNvPr id="38" name="Picture 37" descr="Red exclamation mark symbol on a transparent background png clipart&#10;&#10;Description automatically generated">
            <a:extLst>
              <a:ext uri="{FF2B5EF4-FFF2-40B4-BE49-F238E27FC236}">
                <a16:creationId xmlns:a16="http://schemas.microsoft.com/office/drawing/2014/main" id="{332EAC9F-F749-9DED-580C-9F03270FDC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75" b="90000" l="10000" r="90000">
                        <a14:foregroundMark x1="50000" y1="79375" x2="45625" y2="80625"/>
                        <a14:foregroundMark x1="35625" y1="8958" x2="50417" y2="9792"/>
                        <a14:foregroundMark x1="50417" y1="9792" x2="59167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5" y="2443700"/>
            <a:ext cx="782749" cy="782749"/>
          </a:xfrm>
          <a:prstGeom prst="rect">
            <a:avLst/>
          </a:prstGeom>
        </p:spPr>
      </p:pic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02CF674-F829-E15C-3A70-D5B559BC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55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2793 0.0687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-0.26914 -0.237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4B28-8736-573E-0453-55476F02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Sentinel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B729-8997-CF2D-E16F-120D86D9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2738" cy="3458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form of coordinated vigilance:</a:t>
            </a:r>
          </a:p>
          <a:p>
            <a:pPr marL="0" indent="0">
              <a:buNone/>
            </a:pPr>
            <a:r>
              <a:rPr lang="en-CA" dirty="0"/>
              <a:t>- Sentinel </a:t>
            </a:r>
            <a:r>
              <a:rPr lang="en-CA" b="1" dirty="0">
                <a:solidFill>
                  <a:srgbClr val="FF0000"/>
                </a:solidFill>
              </a:rPr>
              <a:t>loses</a:t>
            </a:r>
            <a:r>
              <a:rPr lang="en-CA" dirty="0"/>
              <a:t> foraging opportunities.</a:t>
            </a:r>
          </a:p>
          <a:p>
            <a:pPr marL="0" indent="0">
              <a:buNone/>
            </a:pPr>
            <a:r>
              <a:rPr lang="en-CA" dirty="0"/>
              <a:t>- Can result in </a:t>
            </a:r>
            <a:r>
              <a:rPr lang="en-CA" b="1" dirty="0">
                <a:solidFill>
                  <a:srgbClr val="0070C0"/>
                </a:solidFill>
              </a:rPr>
              <a:t>increased safety and food intake</a:t>
            </a:r>
            <a:r>
              <a:rPr lang="en-CA" dirty="0"/>
              <a:t> in foragers.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925BD-09D9-EAA6-C53B-C23C974879A8}"/>
              </a:ext>
            </a:extLst>
          </p:cNvPr>
          <p:cNvSpPr txBox="1"/>
          <p:nvPr/>
        </p:nvSpPr>
        <p:spPr>
          <a:xfrm>
            <a:off x="838200" y="4406544"/>
            <a:ext cx="613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Why do sentinels perform the behaviour if it is costly?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F7B7020-A7C0-0C88-F7C1-94A2B56CD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418" flipH="1">
            <a:off x="7319461" y="4100272"/>
            <a:ext cx="5207275" cy="2395347"/>
          </a:xfrm>
          <a:prstGeom prst="rect">
            <a:avLst/>
          </a:prstGeom>
        </p:spPr>
      </p:pic>
      <p:pic>
        <p:nvPicPr>
          <p:cNvPr id="16" name="Picture 15" descr="A silhouette of a meerkat&#10;&#10;Description automatically generated">
            <a:extLst>
              <a:ext uri="{FF2B5EF4-FFF2-40B4-BE49-F238E27FC236}">
                <a16:creationId xmlns:a16="http://schemas.microsoft.com/office/drawing/2014/main" id="{6A72BCEA-11FE-EDCE-FC2F-4464699B6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697" y="2683957"/>
            <a:ext cx="2024303" cy="2186247"/>
          </a:xfrm>
          <a:prstGeom prst="rect">
            <a:avLst/>
          </a:prstGeom>
        </p:spPr>
      </p:pic>
      <p:pic>
        <p:nvPicPr>
          <p:cNvPr id="17" name="Picture 16" descr="A black silhouette of a dog&#10;&#10;Description automatically generated">
            <a:extLst>
              <a:ext uri="{FF2B5EF4-FFF2-40B4-BE49-F238E27FC236}">
                <a16:creationId xmlns:a16="http://schemas.microsoft.com/office/drawing/2014/main" id="{5ABF2E5D-01A0-6861-C202-E3B8A4396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87529" y="5676900"/>
            <a:ext cx="1657735" cy="110184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F29E21-E776-F82D-6D4B-FFD9A1661B21}"/>
              </a:ext>
            </a:extLst>
          </p:cNvPr>
          <p:cNvCxnSpPr>
            <a:cxnSpLocks/>
          </p:cNvCxnSpPr>
          <p:nvPr/>
        </p:nvCxnSpPr>
        <p:spPr>
          <a:xfrm>
            <a:off x="7045264" y="2549020"/>
            <a:ext cx="3483036" cy="122806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363DE6-7958-AA56-F680-1B7C2C94E73E}"/>
              </a:ext>
            </a:extLst>
          </p:cNvPr>
          <p:cNvCxnSpPr>
            <a:cxnSpLocks/>
          </p:cNvCxnSpPr>
          <p:nvPr/>
        </p:nvCxnSpPr>
        <p:spPr>
          <a:xfrm>
            <a:off x="3630380" y="3777080"/>
            <a:ext cx="2198920" cy="1977888"/>
          </a:xfrm>
          <a:prstGeom prst="straightConnector1">
            <a:avLst/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23A93-BE18-6812-C41B-5474901D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92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can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and </a:t>
            </a: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affect sentinel decision-making?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46DE9-C089-0685-6439-65FEE43A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56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0D1E3C0106464AA1599BBF010C9989" ma:contentTypeVersion="17" ma:contentTypeDescription="Create a new document." ma:contentTypeScope="" ma:versionID="6ca9cd2ec870c160ed1bf95280e5b79d">
  <xsd:schema xmlns:xsd="http://www.w3.org/2001/XMLSchema" xmlns:xs="http://www.w3.org/2001/XMLSchema" xmlns:p="http://schemas.microsoft.com/office/2006/metadata/properties" xmlns:ns3="35f86be8-1b64-4f58-b9d2-e809bacb39b5" xmlns:ns4="746ca82a-8737-4eaa-be85-54954cb6d81a" targetNamespace="http://schemas.microsoft.com/office/2006/metadata/properties" ma:root="true" ma:fieldsID="4d6cb4622c568daac4f04e70acc4ab45" ns3:_="" ns4:_="">
    <xsd:import namespace="35f86be8-1b64-4f58-b9d2-e809bacb39b5"/>
    <xsd:import namespace="746ca82a-8737-4eaa-be85-54954cb6d8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Details" minOccurs="0"/>
                <xsd:element ref="ns4:SharedWithUser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f86be8-1b64-4f58-b9d2-e809bacb39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ca82a-8737-4eaa-be85-54954cb6d81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5f86be8-1b64-4f58-b9d2-e809bacb39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092D04-6DB2-4ED3-93E3-19D3C2D79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f86be8-1b64-4f58-b9d2-e809bacb39b5"/>
    <ds:schemaRef ds:uri="746ca82a-8737-4eaa-be85-54954cb6d8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676CC1-12CD-4DE7-A30F-81880D7F40B0}">
  <ds:schemaRefs>
    <ds:schemaRef ds:uri="http://schemas.openxmlformats.org/package/2006/metadata/core-properties"/>
    <ds:schemaRef ds:uri="http://schemas.microsoft.com/office/infopath/2007/PartnerControls"/>
    <ds:schemaRef ds:uri="746ca82a-8737-4eaa-be85-54954cb6d81a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35f86be8-1b64-4f58-b9d2-e809bacb39b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338043E-37F0-4819-ABDB-59F333A7BF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4145</TotalTime>
  <Words>773</Words>
  <Application>Microsoft Office PowerPoint</Application>
  <PresentationFormat>Widescreen</PresentationFormat>
  <Paragraphs>175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Symbol</vt:lpstr>
      <vt:lpstr>Office Theme</vt:lpstr>
      <vt:lpstr> Sentinel behaviour in mammalian and avian species</vt:lpstr>
      <vt:lpstr>PowerPoint Presentation</vt:lpstr>
      <vt:lpstr>PowerPoint Presentation</vt:lpstr>
      <vt:lpstr>An important trade-off</vt:lpstr>
      <vt:lpstr>Finding the balance</vt:lpstr>
      <vt:lpstr>PowerPoint Presentation</vt:lpstr>
      <vt:lpstr>PowerPoint Presentation</vt:lpstr>
      <vt:lpstr>Sentinel behaviour</vt:lpstr>
      <vt:lpstr>Objective</vt:lpstr>
      <vt:lpstr>Selfless or selfish?</vt:lpstr>
      <vt:lpstr>Selfless or selfish?</vt:lpstr>
      <vt:lpstr>Decisions, decisions…</vt:lpstr>
      <vt:lpstr>Methods</vt:lpstr>
      <vt:lpstr>Search Results</vt:lpstr>
      <vt:lpstr>Trends observed</vt:lpstr>
      <vt:lpstr>Energy-related factors</vt:lpstr>
      <vt:lpstr>Dominance</vt:lpstr>
      <vt:lpstr>Risk</vt:lpstr>
      <vt:lpstr>Non-antipredator benefits</vt:lpstr>
      <vt:lpstr>Objective</vt:lpstr>
      <vt:lpstr>Sentinel behaviour and urban environments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Popescu</dc:creator>
  <cp:lastModifiedBy>Alex Popescu</cp:lastModifiedBy>
  <cp:revision>18</cp:revision>
  <dcterms:created xsi:type="dcterms:W3CDTF">2024-08-23T10:23:44Z</dcterms:created>
  <dcterms:modified xsi:type="dcterms:W3CDTF">2024-09-28T13:06:49Z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0x0101003A0D1E3C0106464AA1599BBF010C9989</vt:lpwstr>
  </property>
</Properties>
</file>